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0" r:id="rId1"/>
  </p:sldMasterIdLst>
  <p:notesMasterIdLst>
    <p:notesMasterId r:id="rId29"/>
  </p:notesMasterIdLst>
  <p:sldIdLst>
    <p:sldId id="257" r:id="rId2"/>
    <p:sldId id="256" r:id="rId3"/>
    <p:sldId id="260" r:id="rId4"/>
    <p:sldId id="261" r:id="rId5"/>
    <p:sldId id="262" r:id="rId6"/>
    <p:sldId id="258" r:id="rId7"/>
    <p:sldId id="270" r:id="rId8"/>
    <p:sldId id="259" r:id="rId9"/>
    <p:sldId id="266" r:id="rId10"/>
    <p:sldId id="267" r:id="rId11"/>
    <p:sldId id="269" r:id="rId12"/>
    <p:sldId id="273" r:id="rId13"/>
    <p:sldId id="271" r:id="rId14"/>
    <p:sldId id="272" r:id="rId15"/>
    <p:sldId id="275" r:id="rId16"/>
    <p:sldId id="281" r:id="rId17"/>
    <p:sldId id="277" r:id="rId18"/>
    <p:sldId id="282" r:id="rId19"/>
    <p:sldId id="278" r:id="rId20"/>
    <p:sldId id="279" r:id="rId21"/>
    <p:sldId id="280" r:id="rId22"/>
    <p:sldId id="283" r:id="rId23"/>
    <p:sldId id="276" r:id="rId24"/>
    <p:sldId id="268" r:id="rId25"/>
    <p:sldId id="285" r:id="rId26"/>
    <p:sldId id="264" r:id="rId27"/>
    <p:sldId id="26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62" autoAdjust="0"/>
    <p:restoredTop sz="94660"/>
  </p:normalViewPr>
  <p:slideViewPr>
    <p:cSldViewPr snapToGrid="0">
      <p:cViewPr varScale="1">
        <p:scale>
          <a:sx n="47" d="100"/>
          <a:sy n="47" d="100"/>
        </p:scale>
        <p:origin x="29" y="8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A7114-B9B8-470C-BF42-D9B65C1907B3}" type="datetimeFigureOut">
              <a:rPr lang="en-IN" smtClean="0"/>
              <a:t>16-07-2022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99738-DDB6-44F6-86BA-8877D2258DC7}" type="slidenum">
              <a:rPr lang="en-IN" smtClean="0"/>
              <a:t>‹#›</a:t>
            </a:fld>
            <a:endParaRPr lang="en-IN"/>
          </a:p>
        </p:txBody>
      </p:sp>
    </p:spTree>
    <p:extLst>
      <p:ext uri="{BB962C8B-B14F-4D97-AF65-F5344CB8AC3E}">
        <p14:creationId xmlns:p14="http://schemas.microsoft.com/office/powerpoint/2010/main" val="472802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5586B75A-687E-405C-8A0B-8D00578BA2C3}" type="datetimeFigureOut">
              <a:rPr lang="en-US" smtClean="0"/>
              <a:pPr/>
              <a:t>7/16/2022</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7896019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44504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136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7/16/2022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18464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5586B75A-687E-405C-8A0B-8D00578BA2C3}" type="datetimeFigureOut">
              <a:rPr lang="en-US" smtClean="0"/>
              <a:pPr/>
              <a:t>7/16/2022</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1090737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7/16/2022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1712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7/16/2022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447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7/16/2022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7587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7/16/2022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476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7/16/2022</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3088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5586B75A-687E-405C-8A0B-8D00578BA2C3}" type="datetimeFigureOut">
              <a:rPr lang="en-US" smtClean="0"/>
              <a:pPr/>
              <a:t>7/16/2022</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smtClean="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8586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5586B75A-687E-405C-8A0B-8D00578BA2C3}" type="datetimeFigureOut">
              <a:rPr lang="en-US" smtClean="0"/>
              <a:pPr/>
              <a:t>7/16/2022</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34449904"/>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peperoni.com.sg/" TargetMode="External"/><Relationship Id="rId1" Type="http://schemas.openxmlformats.org/officeDocument/2006/relationships/slideLayout" Target="../slideLayouts/slideLayout7.xml"/><Relationship Id="rId4" Type="http://schemas.openxmlformats.org/officeDocument/2006/relationships/hyperlink" Target="http://www.youtube.com/"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84" name="Google Shape;84;p1"/>
          <p:cNvSpPr txBox="1">
            <a:spLocks noGrp="1"/>
          </p:cNvSpPr>
          <p:nvPr>
            <p:ph type="ctrTitle" idx="4294967295"/>
          </p:nvPr>
        </p:nvSpPr>
        <p:spPr>
          <a:xfrm>
            <a:off x="6096000" y="2112884"/>
            <a:ext cx="5260975" cy="2968703"/>
          </a:xfrm>
          <a:prstGeom prst="rect">
            <a:avLst/>
          </a:prstGeom>
        </p:spPr>
        <p:txBody>
          <a:bodyPr spcFirstLastPara="1" lIns="91425" tIns="45700" rIns="91425" bIns="45700" anchor="t" anchorCtr="0">
            <a:noAutofit/>
          </a:bodyPr>
          <a:lstStyle/>
          <a:p>
            <a:pPr marL="0" lvl="0" indent="0" algn="l" rtl="0">
              <a:spcBef>
                <a:spcPts val="0"/>
              </a:spcBef>
              <a:spcAft>
                <a:spcPts val="0"/>
              </a:spcAft>
              <a:buClr>
                <a:schemeClr val="dk1"/>
              </a:buClr>
              <a:buSzPts val="4000"/>
              <a:buFont typeface="Calibri"/>
              <a:buNone/>
            </a:pP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Name - Ishwa</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Roll no – S19CSE022</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Branch – CSE </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cs typeface="Times New Roman" panose="02020603050405020304" pitchFamily="18" charset="0"/>
              </a:rPr>
              <a:t>Semester – 6</a:t>
            </a:r>
            <a:r>
              <a:rPr lang="en-US" sz="2800" baseline="30000" dirty="0">
                <a:solidFill>
                  <a:schemeClr val="tx1"/>
                </a:solidFill>
                <a:latin typeface="Times New Roman" panose="02020603050405020304" pitchFamily="18" charset="0"/>
                <a:cs typeface="Times New Roman" panose="02020603050405020304" pitchFamily="18" charset="0"/>
              </a:rPr>
              <a:t>th </a:t>
            </a:r>
            <a:r>
              <a:rPr lang="en-US" sz="2800" dirty="0">
                <a:solidFill>
                  <a:schemeClr val="tx1"/>
                </a:solidFill>
                <a:latin typeface="Times New Roman" panose="02020603050405020304" pitchFamily="18" charset="0"/>
                <a:cs typeface="Times New Roman" panose="02020603050405020304" pitchFamily="18" charset="0"/>
              </a:rPr>
              <a:t>Sem</a:t>
            </a:r>
            <a:br>
              <a:rPr lang="en-US" sz="2800" dirty="0">
                <a:solidFill>
                  <a:schemeClr val="tx1"/>
                </a:solidFill>
                <a:latin typeface="Times New Roman" panose="02020603050405020304" pitchFamily="18" charset="0"/>
                <a:cs typeface="Times New Roman" panose="02020603050405020304" pitchFamily="18" charset="0"/>
              </a:rPr>
            </a:br>
            <a:r>
              <a:rPr lang="en-US" sz="2800" dirty="0">
                <a:solidFill>
                  <a:schemeClr val="tx1"/>
                </a:solidFill>
                <a:latin typeface="Times New Roman" panose="02020603050405020304" pitchFamily="18" charset="0"/>
                <a:ea typeface="Algerian"/>
                <a:cs typeface="Times New Roman" panose="02020603050405020304" pitchFamily="18" charset="0"/>
                <a:sym typeface="Algerian"/>
              </a:rPr>
              <a:t>Submitted to – Ms. Sonu Sharma</a:t>
            </a:r>
            <a:br>
              <a:rPr lang="en-US" sz="2800" dirty="0">
                <a:solidFill>
                  <a:schemeClr val="tx1"/>
                </a:solidFill>
                <a:latin typeface="Times New Roman" panose="02020603050405020304" pitchFamily="18" charset="0"/>
                <a:ea typeface="Algerian"/>
                <a:cs typeface="Times New Roman" panose="02020603050405020304" pitchFamily="18" charset="0"/>
                <a:sym typeface="Algerian"/>
              </a:rPr>
            </a:b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85" name="Google Shape;85;p1"/>
          <p:cNvSpPr txBox="1">
            <a:spLocks noGrp="1"/>
          </p:cNvSpPr>
          <p:nvPr>
            <p:ph type="subTitle" idx="4294967295"/>
          </p:nvPr>
        </p:nvSpPr>
        <p:spPr>
          <a:xfrm>
            <a:off x="7459663" y="5081588"/>
            <a:ext cx="4732337" cy="682625"/>
          </a:xfrm>
          <a:prstGeom prst="rect">
            <a:avLst/>
          </a:prstGeom>
        </p:spPr>
        <p:txBody>
          <a:bodyPr spcFirstLastPara="1" lIns="91425" tIns="45700" rIns="91425" bIns="45700" anchor="b" anchorCtr="0">
            <a:normAutofit/>
          </a:bodyPr>
          <a:lstStyle/>
          <a:p>
            <a:pPr marL="0" lvl="0" indent="0" algn="l" rtl="0">
              <a:spcBef>
                <a:spcPts val="0"/>
              </a:spcBef>
              <a:spcAft>
                <a:spcPts val="600"/>
              </a:spcAft>
              <a:buClr>
                <a:schemeClr val="dk1"/>
              </a:buClr>
              <a:buSzPct val="100000"/>
              <a:buNone/>
            </a:pPr>
            <a:r>
              <a:rPr lang="en-US" sz="2000" dirty="0">
                <a:solidFill>
                  <a:schemeClr val="tx2"/>
                </a:solidFill>
              </a:rPr>
              <a:t> </a:t>
            </a:r>
          </a:p>
        </p:txBody>
      </p:sp>
      <p:pic>
        <p:nvPicPr>
          <p:cNvPr id="2" name="Picture 1" descr="Logo, company name&#10;&#10;Description automatically generated">
            <a:extLst>
              <a:ext uri="{FF2B5EF4-FFF2-40B4-BE49-F238E27FC236}">
                <a16:creationId xmlns:a16="http://schemas.microsoft.com/office/drawing/2014/main" id="{92DC2E4D-00B4-4114-9D36-AA006E5668B4}"/>
              </a:ext>
            </a:extLst>
          </p:cNvPr>
          <p:cNvPicPr>
            <a:picLocks noChangeAspect="1"/>
          </p:cNvPicPr>
          <p:nvPr/>
        </p:nvPicPr>
        <p:blipFill rotWithShape="1">
          <a:blip r:embed="rId3"/>
          <a:srcRect r="2" b="2"/>
          <a:stretch/>
        </p:blipFill>
        <p:spPr>
          <a:xfrm>
            <a:off x="1030715" y="13581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pa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4A35-1185-4B08-8ED7-C0386CB8C29C}"/>
              </a:ext>
            </a:extLst>
          </p:cNvPr>
          <p:cNvSpPr>
            <a:spLocks noGrp="1"/>
          </p:cNvSpPr>
          <p:nvPr>
            <p:ph type="title"/>
          </p:nvPr>
        </p:nvSpPr>
        <p:spPr>
          <a:xfrm>
            <a:off x="1066800" y="332351"/>
            <a:ext cx="10058400" cy="1371600"/>
          </a:xfrm>
        </p:spPr>
        <p:txBody>
          <a:bodyPr/>
          <a:lstStyle/>
          <a:p>
            <a:r>
              <a:rPr lang="en-IN" dirty="0">
                <a:latin typeface="Algerian" panose="04020705040A02060702" pitchFamily="82" charset="0"/>
              </a:rPr>
              <a:t>SCOPE</a:t>
            </a:r>
          </a:p>
        </p:txBody>
      </p:sp>
      <p:sp>
        <p:nvSpPr>
          <p:cNvPr id="3" name="Content Placeholder 2">
            <a:extLst>
              <a:ext uri="{FF2B5EF4-FFF2-40B4-BE49-F238E27FC236}">
                <a16:creationId xmlns:a16="http://schemas.microsoft.com/office/drawing/2014/main" id="{C862BF6C-7E83-445A-9997-2A7AA3BF07DB}"/>
              </a:ext>
            </a:extLst>
          </p:cNvPr>
          <p:cNvSpPr>
            <a:spLocks noGrp="1"/>
          </p:cNvSpPr>
          <p:nvPr>
            <p:ph idx="1"/>
          </p:nvPr>
        </p:nvSpPr>
        <p:spPr>
          <a:xfrm>
            <a:off x="767444" y="1703951"/>
            <a:ext cx="9752596" cy="4511455"/>
          </a:xfrm>
        </p:spPr>
        <p:txBody>
          <a:bodyPr>
            <a:normAutofit lnSpcReduction="10000"/>
          </a:bodyPr>
          <a:lstStyle/>
          <a:p>
            <a:pPr marL="0" indent="0" algn="just" fontAlgn="base">
              <a:buNone/>
            </a:pPr>
            <a:r>
              <a:rPr lang="en-US" b="0" i="0" dirty="0">
                <a:solidFill>
                  <a:srgbClr val="444444"/>
                </a:solidFill>
                <a:effectLst/>
                <a:latin typeface="Times New Roman" panose="02020603050405020304" pitchFamily="18" charset="0"/>
                <a:cs typeface="Times New Roman" panose="02020603050405020304" pitchFamily="18" charset="0"/>
              </a:rPr>
              <a:t>This System will improve business efficiency. </a:t>
            </a:r>
          </a:p>
          <a:p>
            <a:pPr marL="0" indent="0" algn="just" fontAlgn="base">
              <a:buNone/>
            </a:pPr>
            <a:r>
              <a:rPr lang="en-US" b="0" i="0" dirty="0">
                <a:solidFill>
                  <a:srgbClr val="444444"/>
                </a:solidFill>
                <a:effectLst/>
                <a:latin typeface="Times New Roman" panose="02020603050405020304" pitchFamily="18" charset="0"/>
                <a:cs typeface="Times New Roman" panose="02020603050405020304" pitchFamily="18" charset="0"/>
              </a:rPr>
              <a:t>The benefits such as</a:t>
            </a:r>
          </a:p>
          <a:p>
            <a:pPr algn="just" fontAlgn="base">
              <a:buFont typeface="Arial" panose="020B0604020202020204" pitchFamily="34" charset="0"/>
              <a:buChar char="•"/>
            </a:pPr>
            <a:r>
              <a:rPr lang="en-US" b="1" i="0" dirty="0">
                <a:solidFill>
                  <a:srgbClr val="444444"/>
                </a:solidFill>
                <a:effectLst/>
                <a:latin typeface="Times New Roman" panose="02020603050405020304" pitchFamily="18" charset="0"/>
                <a:cs typeface="Times New Roman" panose="02020603050405020304" pitchFamily="18" charset="0"/>
              </a:rPr>
              <a:t>1. Improve Customer Relationships -  </a:t>
            </a:r>
            <a:r>
              <a:rPr lang="en-US" b="0" i="0" dirty="0">
                <a:solidFill>
                  <a:srgbClr val="444444"/>
                </a:solidFill>
                <a:effectLst/>
                <a:latin typeface="Times New Roman" panose="02020603050405020304" pitchFamily="18" charset="0"/>
                <a:cs typeface="Times New Roman" panose="02020603050405020304" pitchFamily="18" charset="0"/>
              </a:rPr>
              <a:t>it allows canteen manager to modify the menu easily, deduct the waiting time.</a:t>
            </a:r>
          </a:p>
          <a:p>
            <a:pPr algn="just" fontAlgn="base">
              <a:buFont typeface="Arial" panose="020B0604020202020204" pitchFamily="34" charset="0"/>
              <a:buChar char="•"/>
            </a:pPr>
            <a:r>
              <a:rPr lang="en-US" b="1" i="0" dirty="0">
                <a:solidFill>
                  <a:srgbClr val="444444"/>
                </a:solidFill>
                <a:effectLst/>
                <a:latin typeface="Times New Roman" panose="02020603050405020304" pitchFamily="18" charset="0"/>
                <a:cs typeface="Times New Roman" panose="02020603050405020304" pitchFamily="18" charset="0"/>
              </a:rPr>
              <a:t>2. Tracking Sales – </a:t>
            </a:r>
            <a:r>
              <a:rPr lang="en-US" i="0" dirty="0">
                <a:solidFill>
                  <a:srgbClr val="444444"/>
                </a:solidFill>
                <a:effectLst/>
                <a:latin typeface="Times New Roman" panose="02020603050405020304" pitchFamily="18" charset="0"/>
                <a:cs typeface="Times New Roman" panose="02020603050405020304" pitchFamily="18" charset="0"/>
              </a:rPr>
              <a:t>this system </a:t>
            </a:r>
            <a:r>
              <a:rPr lang="en-US" b="0" i="0" dirty="0">
                <a:solidFill>
                  <a:srgbClr val="444444"/>
                </a:solidFill>
                <a:effectLst/>
                <a:latin typeface="Times New Roman" panose="02020603050405020304" pitchFamily="18" charset="0"/>
                <a:cs typeface="Times New Roman" panose="02020603050405020304" pitchFamily="18" charset="0"/>
              </a:rPr>
              <a:t> helps to make life easy as the canteen manager by tracking all sales data.  With the help of this data, you will keep tabs on your items sold. This means it provides the power to make better decisions for your business.</a:t>
            </a:r>
          </a:p>
          <a:p>
            <a:pPr algn="just" fontAlgn="base">
              <a:buFont typeface="Arial" panose="020B0604020202020204" pitchFamily="34" charset="0"/>
              <a:buChar char="•"/>
            </a:pPr>
            <a:r>
              <a:rPr lang="en-US" b="1" i="0" dirty="0">
                <a:solidFill>
                  <a:srgbClr val="444444"/>
                </a:solidFill>
                <a:effectLst/>
                <a:latin typeface="Times New Roman" panose="02020603050405020304" pitchFamily="18" charset="0"/>
                <a:cs typeface="Times New Roman" panose="02020603050405020304" pitchFamily="18" charset="0"/>
              </a:rPr>
              <a:t>3. Reduction of Errors - </a:t>
            </a:r>
            <a:r>
              <a:rPr lang="en-US" b="0" i="0" dirty="0">
                <a:solidFill>
                  <a:srgbClr val="444444"/>
                </a:solidFill>
                <a:effectLst/>
                <a:latin typeface="Times New Roman" panose="02020603050405020304" pitchFamily="18" charset="0"/>
                <a:cs typeface="Times New Roman" panose="02020603050405020304" pitchFamily="18" charset="0"/>
              </a:rPr>
              <a:t>Writing down orders for kitchen staff that results in some mistakes being produce due to the handwriting may be illegible. With the help of this software, orders are shown on the screen. Therefore, there is less chance that the person preparing the orders can make errors.</a:t>
            </a:r>
          </a:p>
          <a:p>
            <a:pPr algn="just" fontAlgn="base">
              <a:buFont typeface="Arial" panose="020B0604020202020204" pitchFamily="34" charset="0"/>
              <a:buChar char="•"/>
            </a:pPr>
            <a:r>
              <a:rPr lang="en-US" b="1" dirty="0">
                <a:solidFill>
                  <a:srgbClr val="444444"/>
                </a:solidFill>
                <a:latin typeface="Times New Roman" panose="02020603050405020304" pitchFamily="18" charset="0"/>
                <a:cs typeface="Times New Roman" panose="02020603050405020304" pitchFamily="18" charset="0"/>
              </a:rPr>
              <a:t>4</a:t>
            </a:r>
            <a:r>
              <a:rPr lang="en-US" b="1" i="0" dirty="0">
                <a:solidFill>
                  <a:srgbClr val="444444"/>
                </a:solidFill>
                <a:effectLst/>
                <a:latin typeface="Times New Roman" panose="02020603050405020304" pitchFamily="18" charset="0"/>
                <a:cs typeface="Times New Roman" panose="02020603050405020304" pitchFamily="18" charset="0"/>
              </a:rPr>
              <a:t>. Enhanced Productivity – </a:t>
            </a:r>
            <a:r>
              <a:rPr lang="en-US" dirty="0">
                <a:solidFill>
                  <a:srgbClr val="444444"/>
                </a:solidFill>
                <a:latin typeface="Times New Roman" panose="02020603050405020304" pitchFamily="18" charset="0"/>
                <a:cs typeface="Times New Roman" panose="02020603050405020304" pitchFamily="18" charset="0"/>
              </a:rPr>
              <a:t>T</a:t>
            </a:r>
            <a:r>
              <a:rPr lang="en-US" b="0" i="0" dirty="0">
                <a:solidFill>
                  <a:srgbClr val="444444"/>
                </a:solidFill>
                <a:effectLst/>
                <a:latin typeface="Times New Roman" panose="02020603050405020304" pitchFamily="18" charset="0"/>
                <a:cs typeface="Times New Roman" panose="02020603050405020304" pitchFamily="18" charset="0"/>
              </a:rPr>
              <a:t>he system handles time-intensive tasks such as price lookups and table distribution. However, it allows your employees to focus on other jobs which help to enhance the </a:t>
            </a:r>
            <a:r>
              <a:rPr lang="en-US" b="0" i="1" dirty="0">
                <a:solidFill>
                  <a:srgbClr val="444444"/>
                </a:solidFill>
                <a:effectLst/>
                <a:latin typeface="Times New Roman" panose="02020603050405020304" pitchFamily="18" charset="0"/>
                <a:cs typeface="Times New Roman" panose="02020603050405020304" pitchFamily="18" charset="0"/>
              </a:rPr>
              <a:t>business growth</a:t>
            </a:r>
            <a:r>
              <a:rPr lang="en-US" b="0" i="0" dirty="0">
                <a:solidFill>
                  <a:srgbClr val="444444"/>
                </a:solidFill>
                <a:effectLst/>
                <a:latin typeface="Times New Roman" panose="02020603050405020304" pitchFamily="18" charset="0"/>
                <a:cs typeface="Times New Roman" panose="02020603050405020304" pitchFamily="18" charset="0"/>
              </a:rPr>
              <a:t> and the customer experience.</a:t>
            </a:r>
          </a:p>
          <a:p>
            <a:pPr algn="just" fontAlgn="base">
              <a:buFont typeface="Arial" panose="020B0604020202020204" pitchFamily="34" charset="0"/>
              <a:buChar char="•"/>
            </a:pPr>
            <a:r>
              <a:rPr lang="en-US" b="1" dirty="0">
                <a:solidFill>
                  <a:srgbClr val="444444"/>
                </a:solidFill>
                <a:latin typeface="Times New Roman" panose="02020603050405020304" pitchFamily="18" charset="0"/>
                <a:cs typeface="Times New Roman" panose="02020603050405020304" pitchFamily="18" charset="0"/>
              </a:rPr>
              <a:t>5</a:t>
            </a:r>
            <a:r>
              <a:rPr lang="en-US" b="1" i="0" dirty="0">
                <a:solidFill>
                  <a:srgbClr val="444444"/>
                </a:solidFill>
                <a:effectLst/>
                <a:latin typeface="Times New Roman" panose="02020603050405020304" pitchFamily="18" charset="0"/>
                <a:cs typeface="Times New Roman" panose="02020603050405020304" pitchFamily="18" charset="0"/>
              </a:rPr>
              <a:t>. Effective Use of Human Resources </a:t>
            </a:r>
            <a:r>
              <a:rPr lang="en-US" b="0" i="0" dirty="0">
                <a:solidFill>
                  <a:srgbClr val="444444"/>
                </a:solidFill>
                <a:effectLst/>
                <a:latin typeface="Times New Roman" panose="02020603050405020304" pitchFamily="18" charset="0"/>
                <a:cs typeface="Times New Roman" panose="02020603050405020304" pitchFamily="18" charset="0"/>
              </a:rPr>
              <a:t>- Establishing the system will helps to free up the staff from performing time-consuming tasks.</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986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2554-613C-418B-BA91-43064CABAACA}"/>
              </a:ext>
            </a:extLst>
          </p:cNvPr>
          <p:cNvSpPr>
            <a:spLocks noGrp="1"/>
          </p:cNvSpPr>
          <p:nvPr>
            <p:ph type="title"/>
          </p:nvPr>
        </p:nvSpPr>
        <p:spPr/>
        <p:txBody>
          <a:bodyPr/>
          <a:lstStyle/>
          <a:p>
            <a:r>
              <a:rPr lang="en-IN" dirty="0">
                <a:latin typeface="Algerian" panose="04020705040A02060702" pitchFamily="82" charset="0"/>
              </a:rPr>
              <a:t>ADVANTAGE</a:t>
            </a:r>
          </a:p>
        </p:txBody>
      </p:sp>
      <p:sp>
        <p:nvSpPr>
          <p:cNvPr id="3" name="Content Placeholder 2">
            <a:extLst>
              <a:ext uri="{FF2B5EF4-FFF2-40B4-BE49-F238E27FC236}">
                <a16:creationId xmlns:a16="http://schemas.microsoft.com/office/drawing/2014/main" id="{23F718C2-3155-47B0-B4FD-7B47EEDA7380}"/>
              </a:ext>
            </a:extLst>
          </p:cNvPr>
          <p:cNvSpPr>
            <a:spLocks noGrp="1"/>
          </p:cNvSpPr>
          <p:nvPr>
            <p:ph idx="1"/>
          </p:nvPr>
        </p:nvSpPr>
        <p:spPr>
          <a:xfrm>
            <a:off x="985421" y="2014194"/>
            <a:ext cx="10139779" cy="3931920"/>
          </a:xfrm>
        </p:spPr>
        <p:txBody>
          <a:bodyPr>
            <a:normAutofit/>
          </a:bodyPr>
          <a:lstStyle/>
          <a:p>
            <a:pPr lvl="0">
              <a:lnSpc>
                <a:spcPct val="115000"/>
              </a:lnSpc>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Safe and secure management system</a:t>
            </a:r>
          </a:p>
          <a:p>
            <a:pPr lvl="0">
              <a:lnSpc>
                <a:spcPct val="115000"/>
              </a:lnSpc>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User friendly</a:t>
            </a:r>
          </a:p>
          <a:p>
            <a:pPr lvl="0">
              <a:lnSpc>
                <a:spcPct val="115000"/>
              </a:lnSpc>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Option for online orders</a:t>
            </a:r>
          </a:p>
          <a:p>
            <a:pPr lvl="0">
              <a:lnSpc>
                <a:spcPct val="115000"/>
              </a:lnSpc>
              <a:buFont typeface="Arial" panose="020B0604020202020204" pitchFamily="34" charset="0"/>
              <a:buChar char="•"/>
            </a:pPr>
            <a:r>
              <a:rPr lang="en-IN" dirty="0">
                <a:latin typeface="Times New Roman" panose="02020603050405020304" pitchFamily="18" charset="0"/>
                <a:ea typeface="Calibri" panose="020F0502020204030204" pitchFamily="34" charset="0"/>
                <a:cs typeface="Times New Roman" panose="02020603050405020304" pitchFamily="18" charset="0"/>
              </a:rPr>
              <a:t>Free home delivery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4062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D6C1F-9D65-9575-0BDC-2CE4CA589F08}"/>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B02D59D0-B2C8-B082-9F74-85B456601231}"/>
              </a:ext>
            </a:extLst>
          </p:cNvPr>
          <p:cNvSpPr>
            <a:spLocks noGrp="1"/>
          </p:cNvSpPr>
          <p:nvPr>
            <p:ph idx="1"/>
          </p:nvPr>
        </p:nvSpPr>
        <p:spPr>
          <a:xfrm>
            <a:off x="1066800" y="2695074"/>
            <a:ext cx="10058400" cy="3339966"/>
          </a:xfrm>
        </p:spPr>
        <p:txBody>
          <a:bodyPr>
            <a:normAutofit/>
          </a:bodyPr>
          <a:lstStyle/>
          <a:p>
            <a:pPr marL="0" indent="0" algn="ctr">
              <a:buNone/>
            </a:pPr>
            <a:r>
              <a:rPr lang="en-IN" sz="4800" dirty="0">
                <a:latin typeface="Algerian" panose="04020705040A02060702" pitchFamily="82" charset="0"/>
                <a:cs typeface="Times New Roman" panose="02020603050405020304" pitchFamily="18" charset="0"/>
              </a:rPr>
              <a:t>OUTPUT WITH SOURCE CODE</a:t>
            </a:r>
            <a:endParaRPr lang="en-IN" sz="4800" dirty="0"/>
          </a:p>
        </p:txBody>
      </p:sp>
    </p:spTree>
    <p:extLst>
      <p:ext uri="{BB962C8B-B14F-4D97-AF65-F5344CB8AC3E}">
        <p14:creationId xmlns:p14="http://schemas.microsoft.com/office/powerpoint/2010/main" val="2431903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6814-96CC-AAA8-5E9F-B4074931F783}"/>
              </a:ext>
            </a:extLst>
          </p:cNvPr>
          <p:cNvSpPr>
            <a:spLocks noGrp="1"/>
          </p:cNvSpPr>
          <p:nvPr>
            <p:ph type="title"/>
          </p:nvPr>
        </p:nvSpPr>
        <p:spPr/>
        <p:txBody>
          <a:bodyPr/>
          <a:lstStyle/>
          <a:p>
            <a:r>
              <a:rPr lang="en-IN" dirty="0">
                <a:latin typeface="Algerian" panose="04020705040A02060702" pitchFamily="82" charset="0"/>
                <a:cs typeface="Times New Roman" panose="02020603050405020304" pitchFamily="18" charset="0"/>
              </a:rPr>
              <a:t>WELCOME PAGE</a:t>
            </a:r>
          </a:p>
        </p:txBody>
      </p:sp>
      <p:pic>
        <p:nvPicPr>
          <p:cNvPr id="6" name="Content Placeholder 5">
            <a:extLst>
              <a:ext uri="{FF2B5EF4-FFF2-40B4-BE49-F238E27FC236}">
                <a16:creationId xmlns:a16="http://schemas.microsoft.com/office/drawing/2014/main" id="{F6E23A4B-A3D1-32BB-9972-7A89529325D6}"/>
              </a:ext>
            </a:extLst>
          </p:cNvPr>
          <p:cNvPicPr>
            <a:picLocks noGrp="1" noChangeAspect="1"/>
          </p:cNvPicPr>
          <p:nvPr>
            <p:ph sz="half" idx="1"/>
          </p:nvPr>
        </p:nvPicPr>
        <p:blipFill>
          <a:blip r:embed="rId2"/>
          <a:stretch>
            <a:fillRect/>
          </a:stretch>
        </p:blipFill>
        <p:spPr>
          <a:xfrm>
            <a:off x="1066800" y="2081016"/>
            <a:ext cx="6006659" cy="4134390"/>
          </a:xfrm>
        </p:spPr>
      </p:pic>
      <p:sp>
        <p:nvSpPr>
          <p:cNvPr id="4" name="Content Placeholder 3">
            <a:extLst>
              <a:ext uri="{FF2B5EF4-FFF2-40B4-BE49-F238E27FC236}">
                <a16:creationId xmlns:a16="http://schemas.microsoft.com/office/drawing/2014/main" id="{F85B334F-415B-5CD1-DDBF-E6BA62E5B012}"/>
              </a:ext>
            </a:extLst>
          </p:cNvPr>
          <p:cNvSpPr>
            <a:spLocks noGrp="1"/>
          </p:cNvSpPr>
          <p:nvPr>
            <p:ph sz="half" idx="2"/>
          </p:nvPr>
        </p:nvSpPr>
        <p:spPr>
          <a:xfrm>
            <a:off x="7411452" y="2422358"/>
            <a:ext cx="3713747" cy="3272590"/>
          </a:xfrm>
        </p:spPr>
        <p:txBody>
          <a:bodyPr>
            <a:normAutofit lnSpcReduction="10000"/>
          </a:bodyPr>
          <a:lstStyle/>
          <a:p>
            <a:pPr marL="0" indent="0">
              <a:buNone/>
            </a:pPr>
            <a:r>
              <a:rPr lang="en-US" dirty="0"/>
              <a:t> </a:t>
            </a:r>
            <a:r>
              <a:rPr lang="en-US" b="1" dirty="0"/>
              <a:t>// WHEN THE PHOTO OR IMAGE IS CLICKED HOME FRAME WILL BE DISPLAYED</a:t>
            </a:r>
            <a:r>
              <a:rPr lang="en-US" dirty="0"/>
              <a:t>.</a:t>
            </a:r>
          </a:p>
          <a:p>
            <a:pPr marL="0" indent="0">
              <a:buNone/>
            </a:pPr>
            <a:endParaRPr lang="en-US" dirty="0"/>
          </a:p>
          <a:p>
            <a:pPr marL="0" indent="0">
              <a:buNone/>
            </a:pPr>
            <a:r>
              <a:rPr lang="en-US" dirty="0"/>
              <a:t>private void HOME_MouseClicked(java.awt.event.MouseEvent evt) {                                   </a:t>
            </a:r>
          </a:p>
          <a:p>
            <a:pPr marL="0" indent="0">
              <a:buNone/>
            </a:pPr>
            <a:r>
              <a:rPr lang="en-US" dirty="0"/>
              <a:t>Home hp=new Home();</a:t>
            </a:r>
          </a:p>
          <a:p>
            <a:pPr marL="0" indent="0">
              <a:buNone/>
            </a:pPr>
            <a:r>
              <a:rPr lang="en-US" dirty="0"/>
              <a:t>       hp.setVisible(true);</a:t>
            </a:r>
          </a:p>
          <a:p>
            <a:pPr marL="0" indent="0">
              <a:buNone/>
            </a:pPr>
            <a:r>
              <a:rPr lang="en-US" dirty="0"/>
              <a:t>       this.dispose();</a:t>
            </a:r>
            <a:endParaRPr lang="en-IN" dirty="0"/>
          </a:p>
        </p:txBody>
      </p:sp>
    </p:spTree>
    <p:extLst>
      <p:ext uri="{BB962C8B-B14F-4D97-AF65-F5344CB8AC3E}">
        <p14:creationId xmlns:p14="http://schemas.microsoft.com/office/powerpoint/2010/main" val="1347215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1A9C3-A228-9AF6-9083-25E06DFB2313}"/>
              </a:ext>
            </a:extLst>
          </p:cNvPr>
          <p:cNvSpPr>
            <a:spLocks noGrp="1"/>
          </p:cNvSpPr>
          <p:nvPr>
            <p:ph type="title"/>
          </p:nvPr>
        </p:nvSpPr>
        <p:spPr>
          <a:xfrm>
            <a:off x="1066800" y="257583"/>
            <a:ext cx="10058400" cy="1371600"/>
          </a:xfrm>
        </p:spPr>
        <p:txBody>
          <a:bodyPr/>
          <a:lstStyle/>
          <a:p>
            <a:r>
              <a:rPr lang="en-IN" dirty="0">
                <a:latin typeface="Algerian" panose="04020705040A02060702" pitchFamily="82" charset="0"/>
                <a:cs typeface="Times New Roman" panose="02020603050405020304" pitchFamily="18" charset="0"/>
              </a:rPr>
              <a:t>HOME PAGE</a:t>
            </a:r>
            <a:endParaRPr lang="en-IN" dirty="0"/>
          </a:p>
        </p:txBody>
      </p:sp>
      <p:pic>
        <p:nvPicPr>
          <p:cNvPr id="6" name="Content Placeholder 5">
            <a:extLst>
              <a:ext uri="{FF2B5EF4-FFF2-40B4-BE49-F238E27FC236}">
                <a16:creationId xmlns:a16="http://schemas.microsoft.com/office/drawing/2014/main" id="{79FF7ECB-11DD-DB3C-4DA0-52E81799FEDA}"/>
              </a:ext>
            </a:extLst>
          </p:cNvPr>
          <p:cNvPicPr>
            <a:picLocks noGrp="1" noChangeAspect="1"/>
          </p:cNvPicPr>
          <p:nvPr>
            <p:ph sz="half" idx="1"/>
          </p:nvPr>
        </p:nvPicPr>
        <p:blipFill>
          <a:blip r:embed="rId2"/>
          <a:stretch>
            <a:fillRect/>
          </a:stretch>
        </p:blipFill>
        <p:spPr>
          <a:xfrm>
            <a:off x="569495" y="1427747"/>
            <a:ext cx="7114673" cy="5052353"/>
          </a:xfrm>
        </p:spPr>
      </p:pic>
      <p:sp>
        <p:nvSpPr>
          <p:cNvPr id="4" name="Content Placeholder 3">
            <a:extLst>
              <a:ext uri="{FF2B5EF4-FFF2-40B4-BE49-F238E27FC236}">
                <a16:creationId xmlns:a16="http://schemas.microsoft.com/office/drawing/2014/main" id="{FF8B2789-7AB8-528D-FDBD-5A889649C2EC}"/>
              </a:ext>
            </a:extLst>
          </p:cNvPr>
          <p:cNvSpPr>
            <a:spLocks noGrp="1"/>
          </p:cNvSpPr>
          <p:nvPr>
            <p:ph sz="half" idx="2"/>
          </p:nvPr>
        </p:nvSpPr>
        <p:spPr>
          <a:xfrm>
            <a:off x="7892715" y="2344259"/>
            <a:ext cx="3729790" cy="2710748"/>
          </a:xfrm>
        </p:spPr>
        <p:txBody>
          <a:bodyPr>
            <a:noAutofit/>
          </a:bodyPr>
          <a:lstStyle/>
          <a:p>
            <a:pPr marL="0" indent="0">
              <a:buNone/>
            </a:pPr>
            <a:r>
              <a:rPr lang="en-US" sz="1500" dirty="0"/>
              <a:t> </a:t>
            </a:r>
            <a:r>
              <a:rPr lang="en-US" sz="1500" b="1" dirty="0"/>
              <a:t>// WHEN THE ABOUT US BUTTON IS CLICKED ABOUT US FRAME WILL BE DISPLAYED    </a:t>
            </a:r>
          </a:p>
          <a:p>
            <a:pPr marL="0" indent="0">
              <a:buNone/>
            </a:pPr>
            <a:r>
              <a:rPr lang="en-US" sz="1500" dirty="0"/>
              <a:t>private void ABOUT_US_ActionPerformed(java.awt.event.ActionEvent evt) {                                          </a:t>
            </a:r>
          </a:p>
          <a:p>
            <a:pPr marL="0" indent="0">
              <a:buNone/>
            </a:pPr>
            <a:r>
              <a:rPr lang="en-US" sz="1500" dirty="0"/>
              <a:t>About_Us au=new About_Us();</a:t>
            </a:r>
          </a:p>
          <a:p>
            <a:pPr marL="0" indent="0">
              <a:buNone/>
            </a:pPr>
            <a:r>
              <a:rPr lang="en-US" sz="1500" dirty="0"/>
              <a:t>       au.setVisible(true);</a:t>
            </a:r>
          </a:p>
          <a:p>
            <a:pPr marL="0" indent="0">
              <a:buNone/>
            </a:pPr>
            <a:r>
              <a:rPr lang="en-US" sz="1500" dirty="0"/>
              <a:t>       this.dispose();</a:t>
            </a:r>
            <a:endParaRPr lang="en-IN" sz="1500" dirty="0"/>
          </a:p>
        </p:txBody>
      </p:sp>
    </p:spTree>
    <p:extLst>
      <p:ext uri="{BB962C8B-B14F-4D97-AF65-F5344CB8AC3E}">
        <p14:creationId xmlns:p14="http://schemas.microsoft.com/office/powerpoint/2010/main" val="2712895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4F62-75AA-0BD8-4AF7-C98727E79AC5}"/>
              </a:ext>
            </a:extLst>
          </p:cNvPr>
          <p:cNvSpPr>
            <a:spLocks noGrp="1"/>
          </p:cNvSpPr>
          <p:nvPr>
            <p:ph type="title"/>
          </p:nvPr>
        </p:nvSpPr>
        <p:spPr>
          <a:xfrm>
            <a:off x="6136908" y="594467"/>
            <a:ext cx="5221704" cy="1371600"/>
          </a:xfrm>
        </p:spPr>
        <p:txBody>
          <a:bodyPr/>
          <a:lstStyle/>
          <a:p>
            <a:r>
              <a:rPr lang="en-IN" dirty="0">
                <a:latin typeface="Algerian" panose="04020705040A02060702" pitchFamily="82" charset="0"/>
                <a:cs typeface="Times New Roman" panose="02020603050405020304" pitchFamily="18" charset="0"/>
              </a:rPr>
              <a:t>ABOUT US PAGE</a:t>
            </a:r>
            <a:endParaRPr lang="en-IN" dirty="0"/>
          </a:p>
        </p:txBody>
      </p:sp>
      <p:pic>
        <p:nvPicPr>
          <p:cNvPr id="6" name="Content Placeholder 5">
            <a:extLst>
              <a:ext uri="{FF2B5EF4-FFF2-40B4-BE49-F238E27FC236}">
                <a16:creationId xmlns:a16="http://schemas.microsoft.com/office/drawing/2014/main" id="{DA5F5AB4-935E-475D-86C4-0F6176165124}"/>
              </a:ext>
            </a:extLst>
          </p:cNvPr>
          <p:cNvPicPr>
            <a:picLocks noGrp="1" noChangeAspect="1"/>
          </p:cNvPicPr>
          <p:nvPr>
            <p:ph sz="half" idx="1"/>
          </p:nvPr>
        </p:nvPicPr>
        <p:blipFill>
          <a:blip r:embed="rId2"/>
          <a:stretch>
            <a:fillRect/>
          </a:stretch>
        </p:blipFill>
        <p:spPr>
          <a:xfrm>
            <a:off x="449194" y="824217"/>
            <a:ext cx="5221704" cy="5209566"/>
          </a:xfrm>
        </p:spPr>
      </p:pic>
      <p:sp>
        <p:nvSpPr>
          <p:cNvPr id="4" name="Content Placeholder 3">
            <a:extLst>
              <a:ext uri="{FF2B5EF4-FFF2-40B4-BE49-F238E27FC236}">
                <a16:creationId xmlns:a16="http://schemas.microsoft.com/office/drawing/2014/main" id="{13FFED41-255A-10BD-8044-21A021923BB1}"/>
              </a:ext>
            </a:extLst>
          </p:cNvPr>
          <p:cNvSpPr>
            <a:spLocks noGrp="1"/>
          </p:cNvSpPr>
          <p:nvPr>
            <p:ph sz="half" idx="2"/>
          </p:nvPr>
        </p:nvSpPr>
        <p:spPr/>
        <p:txBody>
          <a:bodyPr/>
          <a:lstStyle/>
          <a:p>
            <a:pPr marL="0" indent="0">
              <a:buNone/>
            </a:pPr>
            <a:r>
              <a:rPr lang="en-US" dirty="0"/>
              <a:t>private void jLabel1MouseClicked(java.awt.event.MouseEvent evt) {                                     </a:t>
            </a:r>
          </a:p>
          <a:p>
            <a:pPr marL="0" indent="0">
              <a:buNone/>
            </a:pPr>
            <a:r>
              <a:rPr lang="en-US" dirty="0"/>
              <a:t>    </a:t>
            </a:r>
            <a:r>
              <a:rPr lang="en-US" b="1" dirty="0"/>
              <a:t>// WHEN THE PHOTO OR IMAGE IS CLICKED HOME FRAME WILL BE DISPLAYED</a:t>
            </a:r>
            <a:r>
              <a:rPr lang="en-US" dirty="0"/>
              <a:t>.</a:t>
            </a:r>
          </a:p>
          <a:p>
            <a:pPr marL="0" indent="0">
              <a:buNone/>
            </a:pPr>
            <a:r>
              <a:rPr lang="en-US" dirty="0"/>
              <a:t>       Home hp=new Home();</a:t>
            </a:r>
          </a:p>
          <a:p>
            <a:pPr marL="0" indent="0">
              <a:buNone/>
            </a:pPr>
            <a:r>
              <a:rPr lang="en-US" dirty="0"/>
              <a:t>       hp.setVisible(true);</a:t>
            </a:r>
          </a:p>
          <a:p>
            <a:pPr marL="0" indent="0">
              <a:buNone/>
            </a:pPr>
            <a:r>
              <a:rPr lang="en-US" dirty="0"/>
              <a:t>       this.dispose();</a:t>
            </a:r>
          </a:p>
          <a:p>
            <a:pPr marL="0" indent="0">
              <a:buNone/>
            </a:pPr>
            <a:r>
              <a:rPr lang="en-US" dirty="0"/>
              <a:t>    }</a:t>
            </a:r>
            <a:endParaRPr lang="en-IN" dirty="0"/>
          </a:p>
        </p:txBody>
      </p:sp>
    </p:spTree>
    <p:extLst>
      <p:ext uri="{BB962C8B-B14F-4D97-AF65-F5344CB8AC3E}">
        <p14:creationId xmlns:p14="http://schemas.microsoft.com/office/powerpoint/2010/main" val="2024822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1A9C3-A228-9AF6-9083-25E06DFB2313}"/>
              </a:ext>
            </a:extLst>
          </p:cNvPr>
          <p:cNvSpPr>
            <a:spLocks noGrp="1"/>
          </p:cNvSpPr>
          <p:nvPr>
            <p:ph type="title"/>
          </p:nvPr>
        </p:nvSpPr>
        <p:spPr/>
        <p:txBody>
          <a:bodyPr/>
          <a:lstStyle/>
          <a:p>
            <a:r>
              <a:rPr lang="en-IN" dirty="0">
                <a:latin typeface="Algerian" panose="04020705040A02060702" pitchFamily="82" charset="0"/>
                <a:cs typeface="Times New Roman" panose="02020603050405020304" pitchFamily="18" charset="0"/>
              </a:rPr>
              <a:t>HOME PAGE</a:t>
            </a:r>
            <a:endParaRPr lang="en-IN" dirty="0"/>
          </a:p>
        </p:txBody>
      </p:sp>
      <p:pic>
        <p:nvPicPr>
          <p:cNvPr id="6" name="Content Placeholder 5">
            <a:extLst>
              <a:ext uri="{FF2B5EF4-FFF2-40B4-BE49-F238E27FC236}">
                <a16:creationId xmlns:a16="http://schemas.microsoft.com/office/drawing/2014/main" id="{79FF7ECB-11DD-DB3C-4DA0-52E81799FEDA}"/>
              </a:ext>
            </a:extLst>
          </p:cNvPr>
          <p:cNvPicPr>
            <a:picLocks noGrp="1" noChangeAspect="1"/>
          </p:cNvPicPr>
          <p:nvPr>
            <p:ph sz="half" idx="1"/>
          </p:nvPr>
        </p:nvPicPr>
        <p:blipFill>
          <a:blip r:embed="rId2"/>
          <a:stretch>
            <a:fillRect/>
          </a:stretch>
        </p:blipFill>
        <p:spPr>
          <a:xfrm>
            <a:off x="1066800" y="2122390"/>
            <a:ext cx="5478379" cy="4093016"/>
          </a:xfrm>
        </p:spPr>
      </p:pic>
      <p:sp>
        <p:nvSpPr>
          <p:cNvPr id="4" name="Content Placeholder 3">
            <a:extLst>
              <a:ext uri="{FF2B5EF4-FFF2-40B4-BE49-F238E27FC236}">
                <a16:creationId xmlns:a16="http://schemas.microsoft.com/office/drawing/2014/main" id="{FF8B2789-7AB8-528D-FDBD-5A889649C2EC}"/>
              </a:ext>
            </a:extLst>
          </p:cNvPr>
          <p:cNvSpPr>
            <a:spLocks noGrp="1"/>
          </p:cNvSpPr>
          <p:nvPr>
            <p:ph sz="half" idx="2"/>
          </p:nvPr>
        </p:nvSpPr>
        <p:spPr>
          <a:xfrm>
            <a:off x="7652084" y="2455352"/>
            <a:ext cx="3473116" cy="2534653"/>
          </a:xfrm>
        </p:spPr>
        <p:txBody>
          <a:bodyPr>
            <a:normAutofit fontScale="85000" lnSpcReduction="20000"/>
          </a:bodyPr>
          <a:lstStyle/>
          <a:p>
            <a:pPr marL="0" indent="0">
              <a:buNone/>
            </a:pPr>
            <a:r>
              <a:rPr lang="en-US" dirty="0"/>
              <a:t>private void CONTACT_US_ActionPerformed(java.awt.event.ActionEvent evt) {                                            </a:t>
            </a:r>
          </a:p>
          <a:p>
            <a:pPr marL="0" indent="0">
              <a:buNone/>
            </a:pPr>
            <a:r>
              <a:rPr lang="en-US" dirty="0"/>
              <a:t>    </a:t>
            </a:r>
            <a:r>
              <a:rPr lang="en-US" b="1" dirty="0"/>
              <a:t>// WHEN THE THIS BUTTON IS CLICKED CONTACT US FRAME WILL BE DISPLAYED   </a:t>
            </a:r>
          </a:p>
          <a:p>
            <a:pPr marL="0" indent="0">
              <a:buNone/>
            </a:pPr>
            <a:r>
              <a:rPr lang="en-US" dirty="0"/>
              <a:t>       Contact_Us cs=new Contact_Us();</a:t>
            </a:r>
          </a:p>
          <a:p>
            <a:pPr marL="0" indent="0">
              <a:buNone/>
            </a:pPr>
            <a:r>
              <a:rPr lang="en-US" dirty="0"/>
              <a:t>       cs.setVisible(true);</a:t>
            </a:r>
          </a:p>
          <a:p>
            <a:pPr marL="0" indent="0">
              <a:buNone/>
            </a:pPr>
            <a:r>
              <a:rPr lang="en-US" dirty="0"/>
              <a:t>       this.dispose();</a:t>
            </a:r>
            <a:endParaRPr lang="en-IN" dirty="0"/>
          </a:p>
        </p:txBody>
      </p:sp>
    </p:spTree>
    <p:extLst>
      <p:ext uri="{BB962C8B-B14F-4D97-AF65-F5344CB8AC3E}">
        <p14:creationId xmlns:p14="http://schemas.microsoft.com/office/powerpoint/2010/main" val="277278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93EE-DD03-3693-A0AA-9BE5F76A49F2}"/>
              </a:ext>
            </a:extLst>
          </p:cNvPr>
          <p:cNvSpPr>
            <a:spLocks noGrp="1"/>
          </p:cNvSpPr>
          <p:nvPr>
            <p:ph type="title"/>
          </p:nvPr>
        </p:nvSpPr>
        <p:spPr>
          <a:xfrm>
            <a:off x="3664992" y="78294"/>
            <a:ext cx="5478379" cy="1371600"/>
          </a:xfrm>
        </p:spPr>
        <p:txBody>
          <a:bodyPr/>
          <a:lstStyle/>
          <a:p>
            <a:r>
              <a:rPr lang="en-IN" dirty="0">
                <a:latin typeface="Algerian" panose="04020705040A02060702" pitchFamily="82" charset="0"/>
                <a:cs typeface="Times New Roman" panose="02020603050405020304" pitchFamily="18" charset="0"/>
              </a:rPr>
              <a:t>CONTACT US PAGE</a:t>
            </a:r>
            <a:endParaRPr lang="en-IN" dirty="0"/>
          </a:p>
        </p:txBody>
      </p:sp>
      <p:pic>
        <p:nvPicPr>
          <p:cNvPr id="6" name="Content Placeholder 5">
            <a:extLst>
              <a:ext uri="{FF2B5EF4-FFF2-40B4-BE49-F238E27FC236}">
                <a16:creationId xmlns:a16="http://schemas.microsoft.com/office/drawing/2014/main" id="{4F276D55-76EC-063C-4878-876D22C274C8}"/>
              </a:ext>
            </a:extLst>
          </p:cNvPr>
          <p:cNvPicPr>
            <a:picLocks noGrp="1" noChangeAspect="1"/>
          </p:cNvPicPr>
          <p:nvPr>
            <p:ph sz="half" idx="1"/>
          </p:nvPr>
        </p:nvPicPr>
        <p:blipFill>
          <a:blip r:embed="rId2"/>
          <a:stretch>
            <a:fillRect/>
          </a:stretch>
        </p:blipFill>
        <p:spPr>
          <a:xfrm>
            <a:off x="705051" y="1667636"/>
            <a:ext cx="6560096" cy="4620009"/>
          </a:xfrm>
        </p:spPr>
      </p:pic>
      <p:sp>
        <p:nvSpPr>
          <p:cNvPr id="4" name="Content Placeholder 3">
            <a:extLst>
              <a:ext uri="{FF2B5EF4-FFF2-40B4-BE49-F238E27FC236}">
                <a16:creationId xmlns:a16="http://schemas.microsoft.com/office/drawing/2014/main" id="{56DED969-DDF9-3FA1-BFAD-1FB5AF8647B6}"/>
              </a:ext>
            </a:extLst>
          </p:cNvPr>
          <p:cNvSpPr>
            <a:spLocks noGrp="1"/>
          </p:cNvSpPr>
          <p:nvPr>
            <p:ph sz="half" idx="2"/>
          </p:nvPr>
        </p:nvSpPr>
        <p:spPr>
          <a:xfrm>
            <a:off x="7532374" y="2103120"/>
            <a:ext cx="4002505" cy="3749040"/>
          </a:xfrm>
        </p:spPr>
        <p:txBody>
          <a:bodyPr/>
          <a:lstStyle/>
          <a:p>
            <a:pPr marL="0" indent="0">
              <a:buNone/>
            </a:pPr>
            <a:r>
              <a:rPr lang="en-US" dirty="0"/>
              <a:t>private void HOME_MouseClicked(java.awt.event.MouseEvent evt) {                                   </a:t>
            </a:r>
          </a:p>
          <a:p>
            <a:pPr marL="0" indent="0">
              <a:buNone/>
            </a:pPr>
            <a:r>
              <a:rPr lang="en-US" dirty="0"/>
              <a:t>    </a:t>
            </a:r>
            <a:r>
              <a:rPr lang="en-US" b="1" dirty="0"/>
              <a:t>// WHEN BOOK NOW IS CLICKED HOME FRAME WILL BE DISPLAYED.</a:t>
            </a:r>
          </a:p>
          <a:p>
            <a:pPr marL="0" indent="0">
              <a:buNone/>
            </a:pPr>
            <a:r>
              <a:rPr lang="en-US" dirty="0"/>
              <a:t>       Home hp=new Home();</a:t>
            </a:r>
          </a:p>
          <a:p>
            <a:pPr marL="0" indent="0">
              <a:buNone/>
            </a:pPr>
            <a:r>
              <a:rPr lang="en-US" dirty="0"/>
              <a:t>       hp.setVisible(true);</a:t>
            </a:r>
          </a:p>
          <a:p>
            <a:pPr marL="0" indent="0">
              <a:buNone/>
            </a:pPr>
            <a:r>
              <a:rPr lang="en-US" dirty="0"/>
              <a:t>       this.dispose();</a:t>
            </a:r>
            <a:endParaRPr lang="en-IN" dirty="0"/>
          </a:p>
          <a:p>
            <a:pPr marL="0" indent="0">
              <a:buNone/>
            </a:pPr>
            <a:endParaRPr lang="en-IN" dirty="0"/>
          </a:p>
        </p:txBody>
      </p:sp>
    </p:spTree>
    <p:extLst>
      <p:ext uri="{BB962C8B-B14F-4D97-AF65-F5344CB8AC3E}">
        <p14:creationId xmlns:p14="http://schemas.microsoft.com/office/powerpoint/2010/main" val="184335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1A9C3-A228-9AF6-9083-25E06DFB2313}"/>
              </a:ext>
            </a:extLst>
          </p:cNvPr>
          <p:cNvSpPr>
            <a:spLocks noGrp="1"/>
          </p:cNvSpPr>
          <p:nvPr>
            <p:ph type="title"/>
          </p:nvPr>
        </p:nvSpPr>
        <p:spPr/>
        <p:txBody>
          <a:bodyPr/>
          <a:lstStyle/>
          <a:p>
            <a:r>
              <a:rPr lang="en-IN" dirty="0">
                <a:latin typeface="Algerian" panose="04020705040A02060702" pitchFamily="82" charset="0"/>
                <a:cs typeface="Times New Roman" panose="02020603050405020304" pitchFamily="18" charset="0"/>
              </a:rPr>
              <a:t>HOME PAGE</a:t>
            </a:r>
            <a:endParaRPr lang="en-IN" dirty="0"/>
          </a:p>
        </p:txBody>
      </p:sp>
      <p:pic>
        <p:nvPicPr>
          <p:cNvPr id="6" name="Content Placeholder 5">
            <a:extLst>
              <a:ext uri="{FF2B5EF4-FFF2-40B4-BE49-F238E27FC236}">
                <a16:creationId xmlns:a16="http://schemas.microsoft.com/office/drawing/2014/main" id="{79FF7ECB-11DD-DB3C-4DA0-52E81799FEDA}"/>
              </a:ext>
            </a:extLst>
          </p:cNvPr>
          <p:cNvPicPr>
            <a:picLocks noGrp="1" noChangeAspect="1"/>
          </p:cNvPicPr>
          <p:nvPr>
            <p:ph sz="half" idx="1"/>
          </p:nvPr>
        </p:nvPicPr>
        <p:blipFill>
          <a:blip r:embed="rId2"/>
          <a:stretch>
            <a:fillRect/>
          </a:stretch>
        </p:blipFill>
        <p:spPr>
          <a:xfrm>
            <a:off x="1066800" y="2122390"/>
            <a:ext cx="5478379" cy="4093016"/>
          </a:xfrm>
        </p:spPr>
      </p:pic>
      <p:sp>
        <p:nvSpPr>
          <p:cNvPr id="4" name="Content Placeholder 3">
            <a:extLst>
              <a:ext uri="{FF2B5EF4-FFF2-40B4-BE49-F238E27FC236}">
                <a16:creationId xmlns:a16="http://schemas.microsoft.com/office/drawing/2014/main" id="{FF8B2789-7AB8-528D-FDBD-5A889649C2EC}"/>
              </a:ext>
            </a:extLst>
          </p:cNvPr>
          <p:cNvSpPr>
            <a:spLocks noGrp="1"/>
          </p:cNvSpPr>
          <p:nvPr>
            <p:ph sz="half" idx="2"/>
          </p:nvPr>
        </p:nvSpPr>
        <p:spPr>
          <a:xfrm>
            <a:off x="7002379" y="462835"/>
            <a:ext cx="4652210" cy="2681418"/>
          </a:xfrm>
        </p:spPr>
        <p:txBody>
          <a:bodyPr>
            <a:normAutofit fontScale="92500"/>
          </a:bodyPr>
          <a:lstStyle/>
          <a:p>
            <a:pPr marL="0" indent="0">
              <a:buNone/>
            </a:pPr>
            <a:r>
              <a:rPr lang="en-IN" dirty="0"/>
              <a:t> private void LOGIN_ActionPerformed(java.awt.event.ActionEvent evt) {                                       </a:t>
            </a:r>
          </a:p>
          <a:p>
            <a:pPr marL="0" indent="0">
              <a:buNone/>
            </a:pPr>
            <a:r>
              <a:rPr lang="en-IN" b="1" dirty="0"/>
              <a:t>    // WHEN THE LOGIN BUTTON IS CLICKED LOGIN FRAME WILL BE DISPLAYED   </a:t>
            </a:r>
          </a:p>
          <a:p>
            <a:pPr marL="0" indent="0">
              <a:buNone/>
            </a:pPr>
            <a:r>
              <a:rPr lang="en-IN" dirty="0"/>
              <a:t>       Login l=new Login();</a:t>
            </a:r>
          </a:p>
          <a:p>
            <a:pPr marL="0" indent="0">
              <a:buNone/>
            </a:pPr>
            <a:r>
              <a:rPr lang="en-IN" dirty="0"/>
              <a:t>       l.setVisible(true);</a:t>
            </a:r>
          </a:p>
          <a:p>
            <a:pPr marL="0" indent="0">
              <a:buNone/>
            </a:pPr>
            <a:r>
              <a:rPr lang="en-IN" dirty="0"/>
              <a:t>       this.dispose();</a:t>
            </a:r>
          </a:p>
        </p:txBody>
      </p:sp>
      <p:sp>
        <p:nvSpPr>
          <p:cNvPr id="3" name="TextBox 2">
            <a:extLst>
              <a:ext uri="{FF2B5EF4-FFF2-40B4-BE49-F238E27FC236}">
                <a16:creationId xmlns:a16="http://schemas.microsoft.com/office/drawing/2014/main" id="{2209ABA5-3EF9-2561-BEE5-27EDAD23B21B}"/>
              </a:ext>
            </a:extLst>
          </p:cNvPr>
          <p:cNvSpPr txBox="1"/>
          <p:nvPr/>
        </p:nvSpPr>
        <p:spPr>
          <a:xfrm>
            <a:off x="7154779" y="3713748"/>
            <a:ext cx="4652210" cy="2902427"/>
          </a:xfrm>
          <a:prstGeom prst="rect">
            <a:avLst/>
          </a:prstGeom>
          <a:noFill/>
        </p:spPr>
        <p:txBody>
          <a:bodyPr wrap="square" rtlCol="0">
            <a:spAutoFit/>
          </a:bodyPr>
          <a:lstStyle/>
          <a:p>
            <a:r>
              <a:rPr lang="en-IN" dirty="0"/>
              <a:t>private void WELCOM_PAGE_MouseClicked(java.awt.event.MouseEvent evt) {                                          </a:t>
            </a:r>
          </a:p>
          <a:p>
            <a:r>
              <a:rPr lang="en-IN" dirty="0"/>
              <a:t>    </a:t>
            </a:r>
            <a:r>
              <a:rPr lang="en-IN" b="1" dirty="0"/>
              <a:t>// WHEN THE BACKGROUND IS CLICKED WELCOME FRAME WILL BE DISPLAYED  </a:t>
            </a:r>
          </a:p>
          <a:p>
            <a:r>
              <a:rPr lang="en-IN" dirty="0"/>
              <a:t>       WELCOME  w=new WELCOME();</a:t>
            </a:r>
          </a:p>
          <a:p>
            <a:r>
              <a:rPr lang="en-IN" dirty="0"/>
              <a:t>       w.setVisible(true);</a:t>
            </a:r>
          </a:p>
          <a:p>
            <a:r>
              <a:rPr lang="en-IN" dirty="0"/>
              <a:t>       this.dispose();</a:t>
            </a:r>
          </a:p>
          <a:p>
            <a:r>
              <a:rPr lang="en-IN" dirty="0"/>
              <a:t>    } </a:t>
            </a:r>
          </a:p>
        </p:txBody>
      </p:sp>
    </p:spTree>
    <p:extLst>
      <p:ext uri="{BB962C8B-B14F-4D97-AF65-F5344CB8AC3E}">
        <p14:creationId xmlns:p14="http://schemas.microsoft.com/office/powerpoint/2010/main" val="4012746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BA95-9133-9140-811C-5705C917C219}"/>
              </a:ext>
            </a:extLst>
          </p:cNvPr>
          <p:cNvSpPr>
            <a:spLocks noGrp="1"/>
          </p:cNvSpPr>
          <p:nvPr>
            <p:ph type="title"/>
          </p:nvPr>
        </p:nvSpPr>
        <p:spPr>
          <a:xfrm>
            <a:off x="614072" y="407552"/>
            <a:ext cx="4310854" cy="1202248"/>
          </a:xfrm>
        </p:spPr>
        <p:txBody>
          <a:bodyPr/>
          <a:lstStyle/>
          <a:p>
            <a:r>
              <a:rPr lang="en-IN" dirty="0">
                <a:latin typeface="Algerian" panose="04020705040A02060702" pitchFamily="82" charset="0"/>
                <a:cs typeface="Times New Roman" panose="02020603050405020304" pitchFamily="18" charset="0"/>
              </a:rPr>
              <a:t>Login</a:t>
            </a:r>
            <a:endParaRPr lang="en-IN" dirty="0"/>
          </a:p>
        </p:txBody>
      </p:sp>
      <p:pic>
        <p:nvPicPr>
          <p:cNvPr id="6" name="Content Placeholder 5">
            <a:extLst>
              <a:ext uri="{FF2B5EF4-FFF2-40B4-BE49-F238E27FC236}">
                <a16:creationId xmlns:a16="http://schemas.microsoft.com/office/drawing/2014/main" id="{73A06D75-37DE-1F04-F57B-C6D4AC509747}"/>
              </a:ext>
            </a:extLst>
          </p:cNvPr>
          <p:cNvPicPr>
            <a:picLocks noGrp="1" noChangeAspect="1"/>
          </p:cNvPicPr>
          <p:nvPr>
            <p:ph sz="half" idx="1"/>
          </p:nvPr>
        </p:nvPicPr>
        <p:blipFill>
          <a:blip r:embed="rId2"/>
          <a:stretch>
            <a:fillRect/>
          </a:stretch>
        </p:blipFill>
        <p:spPr>
          <a:xfrm>
            <a:off x="614072" y="2103120"/>
            <a:ext cx="6889165" cy="3746204"/>
          </a:xfrm>
        </p:spPr>
      </p:pic>
      <p:sp>
        <p:nvSpPr>
          <p:cNvPr id="4" name="Content Placeholder 3">
            <a:extLst>
              <a:ext uri="{FF2B5EF4-FFF2-40B4-BE49-F238E27FC236}">
                <a16:creationId xmlns:a16="http://schemas.microsoft.com/office/drawing/2014/main" id="{8B84FE70-2669-BA2A-C341-6B520268F1CD}"/>
              </a:ext>
            </a:extLst>
          </p:cNvPr>
          <p:cNvSpPr>
            <a:spLocks noGrp="1"/>
          </p:cNvSpPr>
          <p:nvPr>
            <p:ph sz="half" idx="2"/>
          </p:nvPr>
        </p:nvSpPr>
        <p:spPr>
          <a:xfrm>
            <a:off x="7716253" y="737936"/>
            <a:ext cx="4195010" cy="5884806"/>
          </a:xfrm>
        </p:spPr>
        <p:txBody>
          <a:bodyPr>
            <a:noAutofit/>
          </a:bodyPr>
          <a:lstStyle/>
          <a:p>
            <a:pPr marL="0" indent="0">
              <a:buNone/>
            </a:pPr>
            <a:r>
              <a:rPr lang="en-IN" sz="1050" dirty="0"/>
              <a:t>private void LOGIN_MouseClicked(java.awt.event.MouseEvent evt) {                                    </a:t>
            </a:r>
          </a:p>
          <a:p>
            <a:pPr marL="0" indent="0">
              <a:buNone/>
            </a:pPr>
            <a:r>
              <a:rPr lang="en-IN" sz="1050" dirty="0"/>
              <a:t>    /* WHEN THE PHOTO OR IMAGE IS CLICKED AND IF USERNAME AND PASSWORD IS</a:t>
            </a:r>
          </a:p>
          <a:p>
            <a:pPr marL="0" indent="0">
              <a:buNone/>
            </a:pPr>
            <a:r>
              <a:rPr lang="en-IN" sz="1050" dirty="0"/>
              <a:t>       CORRECT THEN ADMIN PAGE WILL BE DISPLAYED. */</a:t>
            </a:r>
          </a:p>
          <a:p>
            <a:pPr marL="0" indent="0">
              <a:buNone/>
            </a:pPr>
            <a:r>
              <a:rPr lang="en-IN" sz="1050" dirty="0"/>
              <a:t>    if (           </a:t>
            </a:r>
          </a:p>
          <a:p>
            <a:pPr marL="0" indent="0">
              <a:buNone/>
            </a:pPr>
            <a:r>
              <a:rPr lang="en-IN" sz="1050" dirty="0"/>
              <a:t>           User_Id.getText().equals("ishwa") &amp;&amp; </a:t>
            </a:r>
          </a:p>
          <a:p>
            <a:pPr marL="0" indent="0">
              <a:buNone/>
            </a:pPr>
            <a:r>
              <a:rPr lang="en-IN" sz="1050" dirty="0"/>
              <a:t>           Password.getText().equals("ishwa") ||</a:t>
            </a:r>
          </a:p>
          <a:p>
            <a:pPr marL="0" indent="0">
              <a:buNone/>
            </a:pPr>
            <a:r>
              <a:rPr lang="en-IN" sz="1050" dirty="0"/>
              <a:t>           User_Id.getText().equals("ingfcetp") &amp;&amp; </a:t>
            </a:r>
          </a:p>
          <a:p>
            <a:pPr marL="0" indent="0">
              <a:buNone/>
            </a:pPr>
            <a:r>
              <a:rPr lang="en-IN" sz="1050" dirty="0"/>
              <a:t>           Password.getText().equals("ingfcetp") ||</a:t>
            </a:r>
          </a:p>
          <a:p>
            <a:pPr marL="0" indent="0">
              <a:buNone/>
            </a:pPr>
            <a:r>
              <a:rPr lang="en-IN" sz="1050" dirty="0"/>
              <a:t>        )</a:t>
            </a:r>
          </a:p>
          <a:p>
            <a:pPr marL="0" indent="0">
              <a:buNone/>
            </a:pPr>
            <a:r>
              <a:rPr lang="en-IN" sz="1050" dirty="0"/>
              <a:t>           {   </a:t>
            </a:r>
          </a:p>
          <a:p>
            <a:pPr marL="0" indent="0">
              <a:buNone/>
            </a:pPr>
            <a:r>
              <a:rPr lang="en-IN" sz="1050" dirty="0"/>
              <a:t>                Admin_Page ap=new Admin_Page();</a:t>
            </a:r>
          </a:p>
          <a:p>
            <a:pPr marL="0" indent="0">
              <a:buNone/>
            </a:pPr>
            <a:r>
              <a:rPr lang="en-IN" sz="1050" dirty="0"/>
              <a:t>                ap.setVisible(true);</a:t>
            </a:r>
          </a:p>
          <a:p>
            <a:pPr marL="0" indent="0">
              <a:buNone/>
            </a:pPr>
            <a:r>
              <a:rPr lang="en-IN" sz="1050" dirty="0"/>
              <a:t>                this.dispose();</a:t>
            </a:r>
          </a:p>
          <a:p>
            <a:pPr marL="0" indent="0">
              <a:buNone/>
            </a:pPr>
            <a:r>
              <a:rPr lang="en-IN" sz="1050" dirty="0"/>
              <a:t>           }</a:t>
            </a:r>
          </a:p>
          <a:p>
            <a:pPr marL="0" indent="0">
              <a:buNone/>
            </a:pPr>
            <a:r>
              <a:rPr lang="en-IN" sz="1050" dirty="0"/>
              <a:t>    else </a:t>
            </a:r>
          </a:p>
          <a:p>
            <a:pPr marL="0" indent="0">
              <a:buNone/>
            </a:pPr>
            <a:r>
              <a:rPr lang="en-IN" sz="1050" dirty="0"/>
              <a:t>    JOptionPane.showMessageDialog(</a:t>
            </a:r>
            <a:r>
              <a:rPr lang="en-IN" sz="1050" dirty="0" err="1"/>
              <a:t>rootPane,"USERNAME</a:t>
            </a:r>
            <a:r>
              <a:rPr lang="en-IN" sz="1050" dirty="0"/>
              <a:t>/PASSOWORD IS INCORRECT");        </a:t>
            </a:r>
          </a:p>
          <a:p>
            <a:pPr marL="0" indent="0">
              <a:buNone/>
            </a:pPr>
            <a:r>
              <a:rPr lang="en-IN" sz="1050" dirty="0"/>
              <a:t>    } </a:t>
            </a:r>
          </a:p>
        </p:txBody>
      </p:sp>
    </p:spTree>
    <p:extLst>
      <p:ext uri="{BB962C8B-B14F-4D97-AF65-F5344CB8AC3E}">
        <p14:creationId xmlns:p14="http://schemas.microsoft.com/office/powerpoint/2010/main" val="330386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AC46-87FC-4883-86CC-2F7031523BF0}"/>
              </a:ext>
            </a:extLst>
          </p:cNvPr>
          <p:cNvSpPr>
            <a:spLocks noGrp="1"/>
          </p:cNvSpPr>
          <p:nvPr>
            <p:ph type="ctrTitle" idx="4294967295"/>
          </p:nvPr>
        </p:nvSpPr>
        <p:spPr>
          <a:xfrm>
            <a:off x="638761" y="1530627"/>
            <a:ext cx="5309278" cy="4054197"/>
          </a:xfrm>
        </p:spPr>
        <p:txBody>
          <a:bodyPr>
            <a:normAutofit/>
          </a:bodyPr>
          <a:lstStyle/>
          <a:p>
            <a:pPr algn="ctr"/>
            <a:br>
              <a:rPr lang="en-US" sz="6000" dirty="0">
                <a:solidFill>
                  <a:schemeClr val="tx1"/>
                </a:solidFill>
                <a:latin typeface="Algerian" panose="04020705040A02060702" pitchFamily="82" charset="0"/>
                <a:ea typeface="Dancing Script"/>
                <a:cs typeface="Dancing Script"/>
                <a:sym typeface="Dancing Script"/>
              </a:rPr>
            </a:br>
            <a:r>
              <a:rPr lang="en-US" sz="6000" dirty="0">
                <a:solidFill>
                  <a:schemeClr val="tx1"/>
                </a:solidFill>
                <a:latin typeface="Algerian" panose="04020705040A02060702" pitchFamily="82" charset="0"/>
                <a:ea typeface="Dancing Script"/>
                <a:cs typeface="Dancing Script"/>
                <a:sym typeface="Dancing Script"/>
              </a:rPr>
              <a:t>INGFCET PIZZERIA</a:t>
            </a:r>
            <a:br>
              <a:rPr lang="en-US" sz="6000" dirty="0">
                <a:solidFill>
                  <a:schemeClr val="tx1"/>
                </a:solidFill>
                <a:latin typeface="Algerian" panose="04020705040A02060702" pitchFamily="82" charset="0"/>
                <a:ea typeface="Dancing Script"/>
                <a:cs typeface="Dancing Script"/>
                <a:sym typeface="Dancing Script"/>
              </a:rPr>
            </a:br>
            <a:endParaRPr lang="en-IN" sz="6000" dirty="0">
              <a:solidFill>
                <a:schemeClr val="tx1"/>
              </a:solidFill>
            </a:endParaRPr>
          </a:p>
        </p:txBody>
      </p:sp>
      <p:sp>
        <p:nvSpPr>
          <p:cNvPr id="3" name="Subtitle 2">
            <a:extLst>
              <a:ext uri="{FF2B5EF4-FFF2-40B4-BE49-F238E27FC236}">
                <a16:creationId xmlns:a16="http://schemas.microsoft.com/office/drawing/2014/main" id="{C98097AE-321F-47A5-AC60-28907D75C8C8}"/>
              </a:ext>
            </a:extLst>
          </p:cNvPr>
          <p:cNvSpPr>
            <a:spLocks noGrp="1"/>
          </p:cNvSpPr>
          <p:nvPr>
            <p:ph type="subTitle" idx="4294967295"/>
          </p:nvPr>
        </p:nvSpPr>
        <p:spPr>
          <a:xfrm>
            <a:off x="2343705" y="4670425"/>
            <a:ext cx="1313896" cy="914400"/>
          </a:xfrm>
        </p:spPr>
        <p:txBody>
          <a:bodyPr/>
          <a:lstStyle/>
          <a:p>
            <a:pPr marL="0" indent="0">
              <a:buNone/>
            </a:pPr>
            <a:r>
              <a:rPr lang="en-IN" dirty="0">
                <a:solidFill>
                  <a:schemeClr val="tx1"/>
                </a:solidFill>
              </a:rPr>
              <a:t> </a:t>
            </a:r>
          </a:p>
        </p:txBody>
      </p:sp>
      <p:pic>
        <p:nvPicPr>
          <p:cNvPr id="5" name="Picture 4">
            <a:extLst>
              <a:ext uri="{FF2B5EF4-FFF2-40B4-BE49-F238E27FC236}">
                <a16:creationId xmlns:a16="http://schemas.microsoft.com/office/drawing/2014/main" id="{3B6FD5EF-A1AD-6D0E-B9FE-8824672C0379}"/>
              </a:ext>
            </a:extLst>
          </p:cNvPr>
          <p:cNvPicPr>
            <a:picLocks noChangeAspect="1"/>
          </p:cNvPicPr>
          <p:nvPr/>
        </p:nvPicPr>
        <p:blipFill>
          <a:blip r:embed="rId2"/>
          <a:stretch>
            <a:fillRect/>
          </a:stretch>
        </p:blipFill>
        <p:spPr>
          <a:xfrm>
            <a:off x="6915750" y="1273175"/>
            <a:ext cx="4637490" cy="4150593"/>
          </a:xfrm>
          <a:prstGeom prst="rect">
            <a:avLst/>
          </a:prstGeom>
        </p:spPr>
      </p:pic>
    </p:spTree>
    <p:extLst>
      <p:ext uri="{BB962C8B-B14F-4D97-AF65-F5344CB8AC3E}">
        <p14:creationId xmlns:p14="http://schemas.microsoft.com/office/powerpoint/2010/main" val="1864091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E3968-452E-5F96-384C-A1E97474848F}"/>
              </a:ext>
            </a:extLst>
          </p:cNvPr>
          <p:cNvSpPr>
            <a:spLocks noGrp="1"/>
          </p:cNvSpPr>
          <p:nvPr>
            <p:ph type="title"/>
          </p:nvPr>
        </p:nvSpPr>
        <p:spPr/>
        <p:txBody>
          <a:bodyPr/>
          <a:lstStyle/>
          <a:p>
            <a:r>
              <a:rPr lang="en-IN" dirty="0">
                <a:latin typeface="Algerian" panose="04020705040A02060702" pitchFamily="82" charset="0"/>
                <a:cs typeface="Times New Roman" panose="02020603050405020304" pitchFamily="18" charset="0"/>
              </a:rPr>
              <a:t>ADMIN</a:t>
            </a:r>
            <a:endParaRPr lang="en-IN" dirty="0"/>
          </a:p>
        </p:txBody>
      </p:sp>
      <p:pic>
        <p:nvPicPr>
          <p:cNvPr id="6" name="Content Placeholder 5">
            <a:extLst>
              <a:ext uri="{FF2B5EF4-FFF2-40B4-BE49-F238E27FC236}">
                <a16:creationId xmlns:a16="http://schemas.microsoft.com/office/drawing/2014/main" id="{FA121868-11B4-1688-1DCD-F19461A1A5C8}"/>
              </a:ext>
            </a:extLst>
          </p:cNvPr>
          <p:cNvPicPr>
            <a:picLocks noGrp="1" noChangeAspect="1"/>
          </p:cNvPicPr>
          <p:nvPr>
            <p:ph sz="half" idx="1"/>
          </p:nvPr>
        </p:nvPicPr>
        <p:blipFill>
          <a:blip r:embed="rId2"/>
          <a:srcRect/>
          <a:stretch/>
        </p:blipFill>
        <p:spPr>
          <a:xfrm>
            <a:off x="649705" y="2555446"/>
            <a:ext cx="5866147" cy="3284352"/>
          </a:xfrm>
        </p:spPr>
      </p:pic>
      <p:sp>
        <p:nvSpPr>
          <p:cNvPr id="4" name="Content Placeholder 3">
            <a:extLst>
              <a:ext uri="{FF2B5EF4-FFF2-40B4-BE49-F238E27FC236}">
                <a16:creationId xmlns:a16="http://schemas.microsoft.com/office/drawing/2014/main" id="{3972DBEB-F0CC-7238-1139-F9D4D823E36E}"/>
              </a:ext>
            </a:extLst>
          </p:cNvPr>
          <p:cNvSpPr>
            <a:spLocks noGrp="1"/>
          </p:cNvSpPr>
          <p:nvPr>
            <p:ph sz="half" idx="2"/>
          </p:nvPr>
        </p:nvSpPr>
        <p:spPr>
          <a:xfrm>
            <a:off x="6641431" y="529389"/>
            <a:ext cx="5149515" cy="6079957"/>
          </a:xfrm>
        </p:spPr>
        <p:txBody>
          <a:bodyPr>
            <a:normAutofit fontScale="62500" lnSpcReduction="20000"/>
          </a:bodyPr>
          <a:lstStyle/>
          <a:p>
            <a:pPr marL="0" indent="0">
              <a:buNone/>
            </a:pPr>
            <a:r>
              <a:rPr lang="en-IN" dirty="0"/>
              <a:t>import </a:t>
            </a:r>
            <a:r>
              <a:rPr lang="en-IN" dirty="0" err="1"/>
              <a:t>java.sql.Connection</a:t>
            </a:r>
            <a:r>
              <a:rPr lang="en-IN" dirty="0"/>
              <a:t>;</a:t>
            </a:r>
          </a:p>
          <a:p>
            <a:pPr marL="0" indent="0">
              <a:buNone/>
            </a:pPr>
            <a:r>
              <a:rPr lang="en-IN" dirty="0"/>
              <a:t>import </a:t>
            </a:r>
            <a:r>
              <a:rPr lang="en-IN" dirty="0" err="1"/>
              <a:t>java.sql.DriverManager</a:t>
            </a:r>
            <a:r>
              <a:rPr lang="en-IN" dirty="0"/>
              <a:t>;</a:t>
            </a:r>
          </a:p>
          <a:p>
            <a:pPr marL="0" indent="0">
              <a:buNone/>
            </a:pPr>
            <a:r>
              <a:rPr lang="en-IN" dirty="0"/>
              <a:t>import </a:t>
            </a:r>
            <a:r>
              <a:rPr lang="en-IN" dirty="0" err="1"/>
              <a:t>java.sql.ResultSet</a:t>
            </a:r>
            <a:r>
              <a:rPr lang="en-IN" dirty="0"/>
              <a:t>;</a:t>
            </a:r>
          </a:p>
          <a:p>
            <a:pPr marL="0" indent="0">
              <a:buNone/>
            </a:pPr>
            <a:r>
              <a:rPr lang="en-IN" dirty="0"/>
              <a:t>import </a:t>
            </a:r>
            <a:r>
              <a:rPr lang="en-IN" dirty="0" err="1"/>
              <a:t>java.sql.Statement</a:t>
            </a:r>
            <a:r>
              <a:rPr lang="en-IN" dirty="0"/>
              <a:t>;</a:t>
            </a:r>
          </a:p>
          <a:p>
            <a:pPr marL="0" indent="0">
              <a:buNone/>
            </a:pPr>
            <a:r>
              <a:rPr lang="en-IN" dirty="0"/>
              <a:t>import </a:t>
            </a:r>
            <a:r>
              <a:rPr lang="en-IN" dirty="0" err="1"/>
              <a:t>javax.swing.JOptionPane</a:t>
            </a:r>
            <a:r>
              <a:rPr lang="en-IN" dirty="0"/>
              <a:t>;</a:t>
            </a:r>
          </a:p>
          <a:p>
            <a:pPr marL="0" indent="0">
              <a:buNone/>
            </a:pPr>
            <a:r>
              <a:rPr lang="en-IN" dirty="0"/>
              <a:t>import </a:t>
            </a:r>
            <a:r>
              <a:rPr lang="en-IN" dirty="0" err="1"/>
              <a:t>javax.swing.table.DefaultTableModel</a:t>
            </a:r>
            <a:r>
              <a:rPr lang="en-IN" dirty="0"/>
              <a:t>;</a:t>
            </a:r>
          </a:p>
          <a:p>
            <a:pPr marL="0" indent="0">
              <a:buNone/>
            </a:pPr>
            <a:r>
              <a:rPr lang="en-IN" dirty="0"/>
              <a:t>import </a:t>
            </a:r>
            <a:r>
              <a:rPr lang="en-IN" dirty="0" err="1"/>
              <a:t>java.sql</a:t>
            </a:r>
            <a:r>
              <a:rPr lang="en-IN" dirty="0"/>
              <a:t>.*;</a:t>
            </a:r>
          </a:p>
          <a:p>
            <a:pPr marL="0" indent="0">
              <a:buNone/>
            </a:pPr>
            <a:endParaRPr lang="en-IN" dirty="0"/>
          </a:p>
          <a:p>
            <a:pPr marL="0" indent="0">
              <a:buNone/>
            </a:pPr>
            <a:r>
              <a:rPr lang="en-US" dirty="0"/>
              <a:t>Connection con;</a:t>
            </a:r>
          </a:p>
          <a:p>
            <a:pPr marL="0" indent="0">
              <a:buNone/>
            </a:pPr>
            <a:r>
              <a:rPr lang="en-US" dirty="0"/>
              <a:t>    Statement </a:t>
            </a:r>
            <a:r>
              <a:rPr lang="en-US" dirty="0" err="1"/>
              <a:t>st</a:t>
            </a:r>
            <a:r>
              <a:rPr lang="en-US" dirty="0"/>
              <a:t>;</a:t>
            </a:r>
          </a:p>
          <a:p>
            <a:pPr marL="0" indent="0">
              <a:buNone/>
            </a:pPr>
            <a:r>
              <a:rPr lang="en-US" dirty="0"/>
              <a:t>    ResultSet </a:t>
            </a:r>
            <a:r>
              <a:rPr lang="en-US" dirty="0" err="1"/>
              <a:t>rs</a:t>
            </a:r>
            <a:r>
              <a:rPr lang="en-US" dirty="0"/>
              <a:t>;</a:t>
            </a:r>
          </a:p>
          <a:p>
            <a:pPr marL="0" indent="0">
              <a:buNone/>
            </a:pPr>
            <a:r>
              <a:rPr lang="en-US" dirty="0"/>
              <a:t>private void </a:t>
            </a:r>
            <a:r>
              <a:rPr lang="en-US" dirty="0" err="1"/>
              <a:t>formWindowOpened</a:t>
            </a:r>
            <a:r>
              <a:rPr lang="en-US" dirty="0"/>
              <a:t>(</a:t>
            </a:r>
            <a:r>
              <a:rPr lang="en-US" dirty="0" err="1"/>
              <a:t>java.awt.event.WindowEvent</a:t>
            </a:r>
            <a:r>
              <a:rPr lang="en-US" dirty="0"/>
              <a:t> evt) {                                  </a:t>
            </a:r>
          </a:p>
          <a:p>
            <a:pPr marL="0" indent="0">
              <a:buNone/>
            </a:pPr>
            <a:r>
              <a:rPr lang="en-US" dirty="0"/>
              <a:t>    // THIS MAKES CONNECTION BETWEEN Net Beans AND MySQL</a:t>
            </a:r>
          </a:p>
          <a:p>
            <a:pPr marL="0" indent="0">
              <a:buNone/>
            </a:pPr>
            <a:r>
              <a:rPr lang="en-US" dirty="0"/>
              <a:t>       try</a:t>
            </a:r>
          </a:p>
          <a:p>
            <a:pPr marL="0" indent="0">
              <a:buNone/>
            </a:pPr>
            <a:r>
              <a:rPr lang="en-US" dirty="0"/>
              <a:t>       {</a:t>
            </a:r>
          </a:p>
          <a:p>
            <a:pPr marL="0" indent="0">
              <a:buNone/>
            </a:pPr>
            <a:r>
              <a:rPr lang="en-US" dirty="0"/>
              <a:t>        //</a:t>
            </a:r>
            <a:r>
              <a:rPr lang="en-US" dirty="0" err="1"/>
              <a:t>Class.forName</a:t>
            </a:r>
            <a:r>
              <a:rPr lang="en-US" dirty="0"/>
              <a:t>("</a:t>
            </a:r>
            <a:r>
              <a:rPr lang="en-US" dirty="0" err="1"/>
              <a:t>com.mysql.cj.jdbc.Driver</a:t>
            </a:r>
            <a:r>
              <a:rPr lang="en-US" dirty="0"/>
              <a:t>");</a:t>
            </a:r>
          </a:p>
          <a:p>
            <a:pPr marL="0" indent="0">
              <a:buNone/>
            </a:pPr>
            <a:r>
              <a:rPr lang="en-US" dirty="0"/>
              <a:t>        con=</a:t>
            </a:r>
            <a:r>
              <a:rPr lang="en-US" dirty="0" err="1"/>
              <a:t>DriverManager</a:t>
            </a:r>
            <a:r>
              <a:rPr lang="en-US" dirty="0"/>
              <a:t>.</a:t>
            </a:r>
          </a:p>
          <a:p>
            <a:pPr marL="0" indent="0">
              <a:buNone/>
            </a:pPr>
            <a:r>
              <a:rPr lang="en-US" dirty="0"/>
              <a:t>        </a:t>
            </a:r>
            <a:r>
              <a:rPr lang="en-US" dirty="0" err="1"/>
              <a:t>getConnection</a:t>
            </a:r>
            <a:r>
              <a:rPr lang="en-US" dirty="0"/>
              <a:t>("</a:t>
            </a:r>
            <a:r>
              <a:rPr lang="en-US" dirty="0" err="1"/>
              <a:t>jdbc:mysql</a:t>
            </a:r>
            <a:r>
              <a:rPr lang="en-US" dirty="0"/>
              <a:t>://localhost/</a:t>
            </a:r>
            <a:r>
              <a:rPr lang="en-US" dirty="0" err="1"/>
              <a:t>peperonipizzeria</a:t>
            </a:r>
            <a:r>
              <a:rPr lang="en-US" dirty="0"/>
              <a:t>","root","");</a:t>
            </a:r>
          </a:p>
          <a:p>
            <a:pPr marL="0" indent="0">
              <a:buNone/>
            </a:pPr>
            <a:r>
              <a:rPr lang="en-US" dirty="0"/>
              <a:t>        </a:t>
            </a:r>
            <a:r>
              <a:rPr lang="en-US" dirty="0" err="1"/>
              <a:t>st</a:t>
            </a:r>
            <a:r>
              <a:rPr lang="en-US" dirty="0"/>
              <a:t>=</a:t>
            </a:r>
            <a:r>
              <a:rPr lang="en-US" dirty="0" err="1"/>
              <a:t>con.createStatement</a:t>
            </a:r>
            <a:r>
              <a:rPr lang="en-US" dirty="0"/>
              <a:t>();</a:t>
            </a:r>
          </a:p>
          <a:p>
            <a:pPr marL="0" indent="0">
              <a:buNone/>
            </a:pPr>
            <a:r>
              <a:rPr lang="en-US" dirty="0"/>
              <a:t>       }</a:t>
            </a:r>
          </a:p>
          <a:p>
            <a:pPr marL="0" indent="0">
              <a:buNone/>
            </a:pPr>
            <a:r>
              <a:rPr lang="en-US" dirty="0"/>
              <a:t>       catch (Exception e) {</a:t>
            </a:r>
            <a:r>
              <a:rPr lang="en-US" dirty="0" err="1"/>
              <a:t>System.out.println</a:t>
            </a:r>
            <a:r>
              <a:rPr lang="en-US" dirty="0"/>
              <a:t>(</a:t>
            </a:r>
            <a:r>
              <a:rPr lang="en-US" dirty="0" err="1"/>
              <a:t>e.toString</a:t>
            </a:r>
            <a:r>
              <a:rPr lang="en-US" dirty="0"/>
              <a:t>());}</a:t>
            </a:r>
          </a:p>
          <a:p>
            <a:pPr marL="0" indent="0">
              <a:buNone/>
            </a:pPr>
            <a:r>
              <a:rPr lang="en-US" dirty="0"/>
              <a:t>    } </a:t>
            </a:r>
          </a:p>
          <a:p>
            <a:pPr marL="0" indent="0">
              <a:buNone/>
            </a:pPr>
            <a:endParaRPr lang="en-IN" dirty="0"/>
          </a:p>
        </p:txBody>
      </p:sp>
    </p:spTree>
    <p:extLst>
      <p:ext uri="{BB962C8B-B14F-4D97-AF65-F5344CB8AC3E}">
        <p14:creationId xmlns:p14="http://schemas.microsoft.com/office/powerpoint/2010/main" val="593750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E21C-BFB4-C1FD-51C4-E390CB2AD891}"/>
              </a:ext>
            </a:extLst>
          </p:cNvPr>
          <p:cNvSpPr>
            <a:spLocks noGrp="1"/>
          </p:cNvSpPr>
          <p:nvPr>
            <p:ph type="title"/>
          </p:nvPr>
        </p:nvSpPr>
        <p:spPr>
          <a:xfrm>
            <a:off x="617621" y="416748"/>
            <a:ext cx="6376736" cy="1371600"/>
          </a:xfrm>
        </p:spPr>
        <p:txBody>
          <a:bodyPr>
            <a:normAutofit fontScale="90000"/>
          </a:bodyPr>
          <a:lstStyle/>
          <a:p>
            <a:r>
              <a:rPr lang="en-IN" dirty="0">
                <a:latin typeface="Algerian" panose="04020705040A02060702" pitchFamily="82" charset="0"/>
                <a:cs typeface="Times New Roman" panose="02020603050405020304" pitchFamily="18" charset="0"/>
              </a:rPr>
              <a:t>STOCK MANAGEMENT PAGE</a:t>
            </a:r>
            <a:endParaRPr lang="en-IN" dirty="0"/>
          </a:p>
        </p:txBody>
      </p:sp>
      <p:pic>
        <p:nvPicPr>
          <p:cNvPr id="6" name="Content Placeholder 5">
            <a:extLst>
              <a:ext uri="{FF2B5EF4-FFF2-40B4-BE49-F238E27FC236}">
                <a16:creationId xmlns:a16="http://schemas.microsoft.com/office/drawing/2014/main" id="{22A7E3CA-5E91-3630-2334-BD475D01201C}"/>
              </a:ext>
            </a:extLst>
          </p:cNvPr>
          <p:cNvPicPr>
            <a:picLocks noGrp="1" noChangeAspect="1"/>
          </p:cNvPicPr>
          <p:nvPr>
            <p:ph sz="half" idx="1"/>
          </p:nvPr>
        </p:nvPicPr>
        <p:blipFill>
          <a:blip r:embed="rId2"/>
          <a:stretch>
            <a:fillRect/>
          </a:stretch>
        </p:blipFill>
        <p:spPr>
          <a:xfrm>
            <a:off x="320842" y="2203035"/>
            <a:ext cx="6777789" cy="3552417"/>
          </a:xfrm>
        </p:spPr>
      </p:pic>
      <p:sp>
        <p:nvSpPr>
          <p:cNvPr id="4" name="Content Placeholder 3">
            <a:extLst>
              <a:ext uri="{FF2B5EF4-FFF2-40B4-BE49-F238E27FC236}">
                <a16:creationId xmlns:a16="http://schemas.microsoft.com/office/drawing/2014/main" id="{68B28D0A-25FA-E103-45CE-5A86611297E1}"/>
              </a:ext>
            </a:extLst>
          </p:cNvPr>
          <p:cNvSpPr>
            <a:spLocks noGrp="1"/>
          </p:cNvSpPr>
          <p:nvPr>
            <p:ph sz="half" idx="2"/>
          </p:nvPr>
        </p:nvSpPr>
        <p:spPr>
          <a:xfrm>
            <a:off x="7395410" y="416747"/>
            <a:ext cx="4475748" cy="5871758"/>
          </a:xfrm>
        </p:spPr>
        <p:txBody>
          <a:bodyPr>
            <a:normAutofit fontScale="85000" lnSpcReduction="20000"/>
          </a:bodyPr>
          <a:lstStyle/>
          <a:p>
            <a:pPr marL="0" indent="0">
              <a:buNone/>
            </a:pPr>
            <a:r>
              <a:rPr lang="en-IN" dirty="0"/>
              <a:t>import </a:t>
            </a:r>
            <a:r>
              <a:rPr lang="en-IN" dirty="0" err="1"/>
              <a:t>javax.swing.table.DefaultTableModel</a:t>
            </a:r>
            <a:r>
              <a:rPr lang="en-IN" dirty="0"/>
              <a:t>;</a:t>
            </a:r>
          </a:p>
          <a:p>
            <a:pPr marL="0" indent="0">
              <a:buNone/>
            </a:pPr>
            <a:r>
              <a:rPr lang="en-IN" dirty="0"/>
              <a:t>import </a:t>
            </a:r>
            <a:r>
              <a:rPr lang="en-IN" dirty="0" err="1"/>
              <a:t>java.sql</a:t>
            </a:r>
            <a:r>
              <a:rPr lang="en-IN" dirty="0"/>
              <a:t>.*;</a:t>
            </a:r>
          </a:p>
          <a:p>
            <a:pPr marL="0" indent="0">
              <a:buNone/>
            </a:pPr>
            <a:r>
              <a:rPr lang="en-US" dirty="0"/>
              <a:t>   Connection con;</a:t>
            </a:r>
          </a:p>
          <a:p>
            <a:pPr marL="0" indent="0">
              <a:buNone/>
            </a:pPr>
            <a:r>
              <a:rPr lang="en-US" dirty="0"/>
              <a:t>    Statement </a:t>
            </a:r>
            <a:r>
              <a:rPr lang="en-US" dirty="0" err="1"/>
              <a:t>st</a:t>
            </a:r>
            <a:r>
              <a:rPr lang="en-US" dirty="0"/>
              <a:t>;</a:t>
            </a:r>
          </a:p>
          <a:p>
            <a:pPr marL="0" indent="0">
              <a:buNone/>
            </a:pPr>
            <a:r>
              <a:rPr lang="en-US" dirty="0"/>
              <a:t>    ResultSet </a:t>
            </a:r>
            <a:r>
              <a:rPr lang="en-US" dirty="0" err="1"/>
              <a:t>rs</a:t>
            </a:r>
            <a:r>
              <a:rPr lang="en-US" dirty="0"/>
              <a:t>;</a:t>
            </a:r>
            <a:endParaRPr lang="en-IN" dirty="0"/>
          </a:p>
          <a:p>
            <a:pPr marL="0" indent="0">
              <a:buNone/>
            </a:pPr>
            <a:r>
              <a:rPr lang="en-IN" dirty="0"/>
              <a:t> // THIS MAKES CONNECTION BETWEEN Net Beans AND MySQL    </a:t>
            </a:r>
          </a:p>
          <a:p>
            <a:pPr marL="0" indent="0">
              <a:buNone/>
            </a:pPr>
            <a:r>
              <a:rPr lang="en-IN" dirty="0"/>
              <a:t>private void </a:t>
            </a:r>
            <a:r>
              <a:rPr lang="en-IN" dirty="0" err="1"/>
              <a:t>formWindowOpened</a:t>
            </a:r>
            <a:r>
              <a:rPr lang="en-IN" dirty="0"/>
              <a:t>(</a:t>
            </a:r>
            <a:r>
              <a:rPr lang="en-IN" dirty="0" err="1"/>
              <a:t>java.awt.event.WindowEvent</a:t>
            </a:r>
            <a:r>
              <a:rPr lang="en-IN" dirty="0"/>
              <a:t> evt) {                                  </a:t>
            </a:r>
          </a:p>
          <a:p>
            <a:pPr marL="0" indent="0">
              <a:buNone/>
            </a:pPr>
            <a:r>
              <a:rPr lang="en-IN" dirty="0"/>
              <a:t>try {</a:t>
            </a:r>
          </a:p>
          <a:p>
            <a:pPr marL="0" indent="0">
              <a:buNone/>
            </a:pPr>
            <a:r>
              <a:rPr lang="en-IN" dirty="0"/>
              <a:t>        </a:t>
            </a:r>
            <a:r>
              <a:rPr lang="en-IN" dirty="0" err="1"/>
              <a:t>Class.forName</a:t>
            </a:r>
            <a:r>
              <a:rPr lang="en-IN" dirty="0"/>
              <a:t>("</a:t>
            </a:r>
            <a:r>
              <a:rPr lang="en-IN" dirty="0" err="1"/>
              <a:t>com.mysql.cj.jdbc.Driver</a:t>
            </a:r>
            <a:r>
              <a:rPr lang="en-IN" dirty="0"/>
              <a:t>");</a:t>
            </a:r>
          </a:p>
          <a:p>
            <a:pPr marL="0" indent="0">
              <a:buNone/>
            </a:pPr>
            <a:r>
              <a:rPr lang="en-IN" dirty="0"/>
              <a:t>        con=</a:t>
            </a:r>
            <a:r>
              <a:rPr lang="en-IN" dirty="0" err="1"/>
              <a:t>DriverManager</a:t>
            </a:r>
            <a:r>
              <a:rPr lang="en-IN" dirty="0"/>
              <a:t>.</a:t>
            </a:r>
          </a:p>
          <a:p>
            <a:pPr marL="0" indent="0">
              <a:buNone/>
            </a:pPr>
            <a:r>
              <a:rPr lang="en-IN" dirty="0"/>
              <a:t>        </a:t>
            </a:r>
            <a:r>
              <a:rPr lang="en-IN" dirty="0" err="1"/>
              <a:t>getConnection</a:t>
            </a:r>
            <a:r>
              <a:rPr lang="en-IN" dirty="0"/>
              <a:t>("</a:t>
            </a:r>
            <a:r>
              <a:rPr lang="en-IN" dirty="0" err="1"/>
              <a:t>jdbc:mysql</a:t>
            </a:r>
            <a:r>
              <a:rPr lang="en-IN" dirty="0"/>
              <a:t>://localhost/</a:t>
            </a:r>
            <a:r>
              <a:rPr lang="en-IN" dirty="0" err="1"/>
              <a:t>peperonipizzeria</a:t>
            </a:r>
            <a:r>
              <a:rPr lang="en-IN" dirty="0"/>
              <a:t>","root","");</a:t>
            </a:r>
          </a:p>
          <a:p>
            <a:pPr marL="0" indent="0">
              <a:buNone/>
            </a:pPr>
            <a:r>
              <a:rPr lang="en-IN" dirty="0"/>
              <a:t>        </a:t>
            </a:r>
            <a:r>
              <a:rPr lang="en-IN" dirty="0" err="1"/>
              <a:t>st</a:t>
            </a:r>
            <a:r>
              <a:rPr lang="en-IN" dirty="0"/>
              <a:t>=</a:t>
            </a:r>
            <a:r>
              <a:rPr lang="en-IN" dirty="0" err="1"/>
              <a:t>con.createStatement</a:t>
            </a:r>
            <a:r>
              <a:rPr lang="en-IN" dirty="0"/>
              <a:t>();</a:t>
            </a:r>
          </a:p>
          <a:p>
            <a:pPr marL="0" indent="0">
              <a:buNone/>
            </a:pPr>
            <a:r>
              <a:rPr lang="en-IN" dirty="0"/>
              <a:t>       }</a:t>
            </a:r>
          </a:p>
          <a:p>
            <a:pPr marL="0" indent="0">
              <a:buNone/>
            </a:pPr>
            <a:r>
              <a:rPr lang="en-IN" dirty="0"/>
              <a:t>       catch (Exception e) {</a:t>
            </a:r>
            <a:r>
              <a:rPr lang="en-IN" dirty="0" err="1"/>
              <a:t>System.out.println</a:t>
            </a:r>
            <a:r>
              <a:rPr lang="en-IN" dirty="0"/>
              <a:t>(</a:t>
            </a:r>
            <a:r>
              <a:rPr lang="en-IN" dirty="0" err="1"/>
              <a:t>e.toString</a:t>
            </a:r>
            <a:r>
              <a:rPr lang="en-IN" dirty="0"/>
              <a:t>());}</a:t>
            </a:r>
          </a:p>
          <a:p>
            <a:pPr marL="0" indent="0">
              <a:buNone/>
            </a:pPr>
            <a:r>
              <a:rPr lang="en-IN" dirty="0"/>
              <a:t>    } </a:t>
            </a:r>
          </a:p>
          <a:p>
            <a:pPr marL="0" indent="0">
              <a:buNone/>
            </a:pPr>
            <a:endParaRPr lang="en-IN" dirty="0"/>
          </a:p>
        </p:txBody>
      </p:sp>
    </p:spTree>
    <p:extLst>
      <p:ext uri="{BB962C8B-B14F-4D97-AF65-F5344CB8AC3E}">
        <p14:creationId xmlns:p14="http://schemas.microsoft.com/office/powerpoint/2010/main" val="3955969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B615-8D0E-8801-45F5-AB45A0FE017D}"/>
              </a:ext>
            </a:extLst>
          </p:cNvPr>
          <p:cNvSpPr>
            <a:spLocks noGrp="1"/>
          </p:cNvSpPr>
          <p:nvPr>
            <p:ph type="title"/>
          </p:nvPr>
        </p:nvSpPr>
        <p:spPr>
          <a:xfrm>
            <a:off x="505327" y="327731"/>
            <a:ext cx="6168189" cy="1221241"/>
          </a:xfrm>
        </p:spPr>
        <p:txBody>
          <a:bodyPr/>
          <a:lstStyle/>
          <a:p>
            <a:r>
              <a:rPr lang="en-IN" dirty="0">
                <a:latin typeface="Algerian" panose="04020705040A02060702" pitchFamily="82" charset="0"/>
                <a:cs typeface="Times New Roman" panose="02020603050405020304" pitchFamily="18" charset="0"/>
              </a:rPr>
              <a:t>FEEDBACK</a:t>
            </a:r>
            <a:endParaRPr lang="en-IN" dirty="0"/>
          </a:p>
        </p:txBody>
      </p:sp>
      <p:pic>
        <p:nvPicPr>
          <p:cNvPr id="6" name="Content Placeholder 5">
            <a:extLst>
              <a:ext uri="{FF2B5EF4-FFF2-40B4-BE49-F238E27FC236}">
                <a16:creationId xmlns:a16="http://schemas.microsoft.com/office/drawing/2014/main" id="{438DB32F-6BCA-593C-9A2E-5D948837F858}"/>
              </a:ext>
            </a:extLst>
          </p:cNvPr>
          <p:cNvPicPr>
            <a:picLocks noGrp="1" noChangeAspect="1"/>
          </p:cNvPicPr>
          <p:nvPr>
            <p:ph sz="half" idx="1"/>
          </p:nvPr>
        </p:nvPicPr>
        <p:blipFill>
          <a:blip r:embed="rId2"/>
          <a:srcRect/>
          <a:stretch/>
        </p:blipFill>
        <p:spPr>
          <a:xfrm>
            <a:off x="414986" y="1844702"/>
            <a:ext cx="7317309" cy="4074974"/>
          </a:xfrm>
        </p:spPr>
      </p:pic>
      <p:sp>
        <p:nvSpPr>
          <p:cNvPr id="4" name="Content Placeholder 3">
            <a:extLst>
              <a:ext uri="{FF2B5EF4-FFF2-40B4-BE49-F238E27FC236}">
                <a16:creationId xmlns:a16="http://schemas.microsoft.com/office/drawing/2014/main" id="{531DD8E9-8451-D0AF-BC1E-F6A223923823}"/>
              </a:ext>
            </a:extLst>
          </p:cNvPr>
          <p:cNvSpPr>
            <a:spLocks noGrp="1"/>
          </p:cNvSpPr>
          <p:nvPr>
            <p:ph sz="half" idx="2"/>
          </p:nvPr>
        </p:nvSpPr>
        <p:spPr>
          <a:xfrm>
            <a:off x="7956884" y="497305"/>
            <a:ext cx="3898232" cy="5718101"/>
          </a:xfrm>
        </p:spPr>
        <p:txBody>
          <a:bodyPr>
            <a:normAutofit fontScale="70000" lnSpcReduction="20000"/>
          </a:bodyPr>
          <a:lstStyle/>
          <a:p>
            <a:pPr marL="0" indent="0">
              <a:buNone/>
            </a:pPr>
            <a:r>
              <a:rPr lang="en-US" dirty="0"/>
              <a:t>import </a:t>
            </a:r>
            <a:r>
              <a:rPr lang="en-US" dirty="0" err="1"/>
              <a:t>javax.swing.JOptionPane</a:t>
            </a:r>
            <a:r>
              <a:rPr lang="en-US" dirty="0"/>
              <a:t>;</a:t>
            </a:r>
          </a:p>
          <a:p>
            <a:pPr marL="0" indent="0">
              <a:buNone/>
            </a:pPr>
            <a:r>
              <a:rPr lang="en-US" dirty="0"/>
              <a:t>import </a:t>
            </a:r>
            <a:r>
              <a:rPr lang="en-US" dirty="0" err="1"/>
              <a:t>java.sql</a:t>
            </a:r>
            <a:r>
              <a:rPr lang="en-US" dirty="0"/>
              <a:t>.*;</a:t>
            </a:r>
          </a:p>
          <a:p>
            <a:pPr marL="0" indent="0">
              <a:buNone/>
            </a:pPr>
            <a:r>
              <a:rPr lang="en-US" dirty="0"/>
              <a:t>import </a:t>
            </a:r>
            <a:r>
              <a:rPr lang="en-US" dirty="0" err="1"/>
              <a:t>javax.swing.table.DefaultTableModel</a:t>
            </a:r>
            <a:r>
              <a:rPr lang="en-US" dirty="0"/>
              <a:t>;</a:t>
            </a:r>
          </a:p>
          <a:p>
            <a:pPr marL="0" indent="0">
              <a:buNone/>
            </a:pPr>
            <a:r>
              <a:rPr lang="en-US" dirty="0"/>
              <a:t>    Connection con;</a:t>
            </a:r>
          </a:p>
          <a:p>
            <a:pPr marL="0" indent="0">
              <a:buNone/>
            </a:pPr>
            <a:r>
              <a:rPr lang="en-US" dirty="0"/>
              <a:t>    Statement </a:t>
            </a:r>
            <a:r>
              <a:rPr lang="en-US" dirty="0" err="1"/>
              <a:t>st</a:t>
            </a:r>
            <a:r>
              <a:rPr lang="en-US" dirty="0"/>
              <a:t>;</a:t>
            </a:r>
          </a:p>
          <a:p>
            <a:pPr marL="0" indent="0">
              <a:buNone/>
            </a:pPr>
            <a:r>
              <a:rPr lang="en-US" dirty="0"/>
              <a:t>    ResultSet </a:t>
            </a:r>
            <a:r>
              <a:rPr lang="en-US" dirty="0" err="1"/>
              <a:t>rs</a:t>
            </a:r>
            <a:r>
              <a:rPr lang="en-US" dirty="0"/>
              <a:t>;</a:t>
            </a:r>
          </a:p>
          <a:p>
            <a:pPr marL="0" indent="0">
              <a:buNone/>
            </a:pPr>
            <a:r>
              <a:rPr lang="en-IN" dirty="0"/>
              <a:t> // THIS MAKES CONNECTION BETWEEN Net Beans AND MySQL    </a:t>
            </a:r>
            <a:endParaRPr lang="en-US" dirty="0"/>
          </a:p>
          <a:p>
            <a:pPr marL="0" indent="0">
              <a:buNone/>
            </a:pPr>
            <a:r>
              <a:rPr lang="en-IN" dirty="0"/>
              <a:t>private void </a:t>
            </a:r>
            <a:r>
              <a:rPr lang="en-IN" dirty="0" err="1"/>
              <a:t>formWindowOpened</a:t>
            </a:r>
            <a:r>
              <a:rPr lang="en-IN" dirty="0"/>
              <a:t>(</a:t>
            </a:r>
            <a:r>
              <a:rPr lang="en-IN" dirty="0" err="1"/>
              <a:t>java.awt.event.WindowEvent</a:t>
            </a:r>
            <a:r>
              <a:rPr lang="en-IN" dirty="0"/>
              <a:t> evt) {                                  </a:t>
            </a:r>
          </a:p>
          <a:p>
            <a:pPr marL="0" indent="0">
              <a:buNone/>
            </a:pPr>
            <a:r>
              <a:rPr lang="en-IN" dirty="0"/>
              <a:t>try     {</a:t>
            </a:r>
          </a:p>
          <a:p>
            <a:pPr marL="0" indent="0">
              <a:buNone/>
            </a:pPr>
            <a:r>
              <a:rPr lang="en-IN" dirty="0"/>
              <a:t>        //</a:t>
            </a:r>
            <a:r>
              <a:rPr lang="en-IN" dirty="0" err="1"/>
              <a:t>Class.forName</a:t>
            </a:r>
            <a:r>
              <a:rPr lang="en-IN" dirty="0"/>
              <a:t>("</a:t>
            </a:r>
            <a:r>
              <a:rPr lang="en-IN" dirty="0" err="1"/>
              <a:t>com.mysql.cj.jdbc.Driver</a:t>
            </a:r>
            <a:r>
              <a:rPr lang="en-IN" dirty="0"/>
              <a:t>");</a:t>
            </a:r>
          </a:p>
          <a:p>
            <a:pPr marL="0" indent="0">
              <a:buNone/>
            </a:pPr>
            <a:r>
              <a:rPr lang="en-IN" dirty="0"/>
              <a:t>        con=</a:t>
            </a:r>
            <a:r>
              <a:rPr lang="en-IN" dirty="0" err="1"/>
              <a:t>DriverManager</a:t>
            </a:r>
            <a:r>
              <a:rPr lang="en-IN" dirty="0"/>
              <a:t>.</a:t>
            </a:r>
          </a:p>
          <a:p>
            <a:pPr marL="0" indent="0">
              <a:buNone/>
            </a:pPr>
            <a:r>
              <a:rPr lang="en-IN" dirty="0"/>
              <a:t>        </a:t>
            </a:r>
            <a:r>
              <a:rPr lang="en-IN" dirty="0" err="1"/>
              <a:t>getConnection</a:t>
            </a:r>
            <a:r>
              <a:rPr lang="en-IN" dirty="0"/>
              <a:t>("</a:t>
            </a:r>
            <a:r>
              <a:rPr lang="en-IN" dirty="0" err="1"/>
              <a:t>jdbc:mysql</a:t>
            </a:r>
            <a:r>
              <a:rPr lang="en-IN" dirty="0"/>
              <a:t>://localhost/</a:t>
            </a:r>
            <a:r>
              <a:rPr lang="en-IN" dirty="0" err="1"/>
              <a:t>peperonipizzeria</a:t>
            </a:r>
            <a:r>
              <a:rPr lang="en-IN" dirty="0"/>
              <a:t>","root","");</a:t>
            </a:r>
          </a:p>
          <a:p>
            <a:pPr marL="0" indent="0">
              <a:buNone/>
            </a:pPr>
            <a:r>
              <a:rPr lang="en-IN" dirty="0"/>
              <a:t>         </a:t>
            </a:r>
            <a:r>
              <a:rPr lang="en-IN" dirty="0" err="1"/>
              <a:t>st</a:t>
            </a:r>
            <a:r>
              <a:rPr lang="en-IN" dirty="0"/>
              <a:t>=</a:t>
            </a:r>
            <a:r>
              <a:rPr lang="en-IN" dirty="0" err="1"/>
              <a:t>con.createStatement</a:t>
            </a:r>
            <a:r>
              <a:rPr lang="en-IN" dirty="0"/>
              <a:t>();</a:t>
            </a:r>
          </a:p>
          <a:p>
            <a:pPr marL="0" indent="0">
              <a:buNone/>
            </a:pPr>
            <a:r>
              <a:rPr lang="en-IN" dirty="0"/>
              <a:t>       }</a:t>
            </a:r>
          </a:p>
          <a:p>
            <a:pPr marL="0" indent="0">
              <a:buNone/>
            </a:pPr>
            <a:r>
              <a:rPr lang="en-IN" dirty="0"/>
              <a:t>       catch (Exception e) {</a:t>
            </a:r>
            <a:r>
              <a:rPr lang="en-IN" dirty="0" err="1"/>
              <a:t>System.out.println</a:t>
            </a:r>
            <a:r>
              <a:rPr lang="en-IN" dirty="0"/>
              <a:t>(</a:t>
            </a:r>
            <a:r>
              <a:rPr lang="en-IN" dirty="0" err="1"/>
              <a:t>e.toString</a:t>
            </a:r>
            <a:r>
              <a:rPr lang="en-IN" dirty="0"/>
              <a:t>());}</a:t>
            </a:r>
          </a:p>
          <a:p>
            <a:pPr marL="0" indent="0">
              <a:buNone/>
            </a:pPr>
            <a:r>
              <a:rPr lang="en-IN" dirty="0"/>
              <a:t>    } </a:t>
            </a:r>
          </a:p>
        </p:txBody>
      </p:sp>
    </p:spTree>
    <p:extLst>
      <p:ext uri="{BB962C8B-B14F-4D97-AF65-F5344CB8AC3E}">
        <p14:creationId xmlns:p14="http://schemas.microsoft.com/office/powerpoint/2010/main" val="2644296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00941-5CEB-34B9-C055-9E1733E6D55D}"/>
              </a:ext>
            </a:extLst>
          </p:cNvPr>
          <p:cNvSpPr>
            <a:spLocks noGrp="1"/>
          </p:cNvSpPr>
          <p:nvPr>
            <p:ph type="title"/>
          </p:nvPr>
        </p:nvSpPr>
        <p:spPr>
          <a:xfrm>
            <a:off x="645518" y="337794"/>
            <a:ext cx="5253789" cy="1371600"/>
          </a:xfrm>
        </p:spPr>
        <p:txBody>
          <a:bodyPr/>
          <a:lstStyle/>
          <a:p>
            <a:r>
              <a:rPr lang="en-IN" dirty="0">
                <a:latin typeface="Algerian" panose="04020705040A02060702" pitchFamily="82" charset="0"/>
                <a:cs typeface="Times New Roman" panose="02020603050405020304" pitchFamily="18" charset="0"/>
              </a:rPr>
              <a:t>Order</a:t>
            </a:r>
            <a:endParaRPr lang="en-IN" dirty="0"/>
          </a:p>
        </p:txBody>
      </p:sp>
      <p:pic>
        <p:nvPicPr>
          <p:cNvPr id="6" name="Content Placeholder 5">
            <a:extLst>
              <a:ext uri="{FF2B5EF4-FFF2-40B4-BE49-F238E27FC236}">
                <a16:creationId xmlns:a16="http://schemas.microsoft.com/office/drawing/2014/main" id="{E55105A6-A209-B017-0990-981BE481FDD4}"/>
              </a:ext>
            </a:extLst>
          </p:cNvPr>
          <p:cNvPicPr>
            <a:picLocks noGrp="1" noChangeAspect="1"/>
          </p:cNvPicPr>
          <p:nvPr>
            <p:ph sz="half" idx="1"/>
          </p:nvPr>
        </p:nvPicPr>
        <p:blipFill>
          <a:blip r:embed="rId2"/>
          <a:srcRect/>
          <a:stretch/>
        </p:blipFill>
        <p:spPr>
          <a:xfrm>
            <a:off x="417096" y="2069432"/>
            <a:ext cx="7251030" cy="4145974"/>
          </a:xfrm>
        </p:spPr>
      </p:pic>
      <p:sp>
        <p:nvSpPr>
          <p:cNvPr id="4" name="Content Placeholder 3">
            <a:extLst>
              <a:ext uri="{FF2B5EF4-FFF2-40B4-BE49-F238E27FC236}">
                <a16:creationId xmlns:a16="http://schemas.microsoft.com/office/drawing/2014/main" id="{8847E76B-AAF1-0033-28E3-BB96775ACF63}"/>
              </a:ext>
            </a:extLst>
          </p:cNvPr>
          <p:cNvSpPr>
            <a:spLocks noGrp="1"/>
          </p:cNvSpPr>
          <p:nvPr>
            <p:ph sz="half" idx="2"/>
          </p:nvPr>
        </p:nvSpPr>
        <p:spPr>
          <a:xfrm>
            <a:off x="7956884" y="465221"/>
            <a:ext cx="3818021" cy="6015790"/>
          </a:xfrm>
        </p:spPr>
        <p:txBody>
          <a:bodyPr>
            <a:normAutofit fontScale="40000" lnSpcReduction="20000"/>
          </a:bodyPr>
          <a:lstStyle/>
          <a:p>
            <a:pPr marL="0" indent="0">
              <a:buNone/>
            </a:pPr>
            <a:r>
              <a:rPr lang="en-IN" dirty="0"/>
              <a:t>private void </a:t>
            </a:r>
            <a:r>
              <a:rPr lang="en-IN" dirty="0" err="1"/>
              <a:t>SAVE_ActionPerformed</a:t>
            </a:r>
            <a:r>
              <a:rPr lang="en-IN" dirty="0"/>
              <a:t>(java.awt.event.ActionEvent evt) {</a:t>
            </a:r>
          </a:p>
          <a:p>
            <a:pPr marL="0" indent="0">
              <a:buNone/>
            </a:pPr>
            <a:r>
              <a:rPr lang="en-IN" dirty="0"/>
              <a:t>    // TO SAVE ALL THE INFORMATION REGARDING ORDER  </a:t>
            </a:r>
          </a:p>
          <a:p>
            <a:pPr marL="0" indent="0">
              <a:buNone/>
            </a:pPr>
            <a:r>
              <a:rPr lang="en-IN" dirty="0"/>
              <a:t>       try</a:t>
            </a:r>
          </a:p>
          <a:p>
            <a:pPr marL="0" indent="0">
              <a:buNone/>
            </a:pPr>
            <a:r>
              <a:rPr lang="en-IN" dirty="0"/>
              <a:t>       {</a:t>
            </a:r>
          </a:p>
          <a:p>
            <a:pPr marL="0" indent="0">
              <a:buNone/>
            </a:pPr>
            <a:r>
              <a:rPr lang="en-IN" dirty="0"/>
              <a:t>        Object </a:t>
            </a:r>
            <a:r>
              <a:rPr lang="en-IN" dirty="0" err="1"/>
              <a:t>oid</a:t>
            </a:r>
            <a:r>
              <a:rPr lang="en-IN" dirty="0"/>
              <a:t>=jLabel25.getText();</a:t>
            </a:r>
          </a:p>
          <a:p>
            <a:pPr marL="0" indent="0">
              <a:buNone/>
            </a:pPr>
            <a:r>
              <a:rPr lang="en-IN" dirty="0"/>
              <a:t>        String dt=jLabel23.getText();</a:t>
            </a:r>
          </a:p>
          <a:p>
            <a:pPr marL="0" indent="0">
              <a:buNone/>
            </a:pPr>
            <a:r>
              <a:rPr lang="en-IN" dirty="0"/>
              <a:t>        long d=</a:t>
            </a:r>
            <a:r>
              <a:rPr lang="en-IN" dirty="0" err="1"/>
              <a:t>System.currentTimeMillis</a:t>
            </a:r>
            <a:r>
              <a:rPr lang="en-IN" dirty="0"/>
              <a:t>();</a:t>
            </a:r>
          </a:p>
          <a:p>
            <a:pPr marL="0" indent="0">
              <a:buNone/>
            </a:pPr>
            <a:r>
              <a:rPr lang="en-IN" dirty="0"/>
              <a:t>        </a:t>
            </a:r>
            <a:r>
              <a:rPr lang="en-IN" dirty="0" err="1"/>
              <a:t>SimpleDateFormat</a:t>
            </a:r>
            <a:r>
              <a:rPr lang="en-IN" dirty="0"/>
              <a:t> </a:t>
            </a:r>
            <a:r>
              <a:rPr lang="en-IN" dirty="0" err="1"/>
              <a:t>sdf</a:t>
            </a:r>
            <a:r>
              <a:rPr lang="en-IN" dirty="0"/>
              <a:t>=new </a:t>
            </a:r>
            <a:r>
              <a:rPr lang="en-IN" dirty="0" err="1"/>
              <a:t>SimpleDateFormat</a:t>
            </a:r>
            <a:r>
              <a:rPr lang="en-IN" dirty="0"/>
              <a:t>("</a:t>
            </a:r>
            <a:r>
              <a:rPr lang="en-IN" dirty="0" err="1"/>
              <a:t>hh:mm:ss</a:t>
            </a:r>
            <a:r>
              <a:rPr lang="en-IN" dirty="0"/>
              <a:t>");</a:t>
            </a:r>
          </a:p>
          <a:p>
            <a:pPr marL="0" indent="0">
              <a:buNone/>
            </a:pPr>
            <a:r>
              <a:rPr lang="en-IN" dirty="0"/>
              <a:t>        String tm=</a:t>
            </a:r>
            <a:r>
              <a:rPr lang="en-IN" dirty="0" err="1"/>
              <a:t>sdf.format</a:t>
            </a:r>
            <a:r>
              <a:rPr lang="en-IN" dirty="0"/>
              <a:t>(d);</a:t>
            </a:r>
          </a:p>
          <a:p>
            <a:pPr marL="0" indent="0">
              <a:buNone/>
            </a:pPr>
            <a:r>
              <a:rPr lang="en-IN" dirty="0"/>
              <a:t>        String n=CUSTOMER_NAME_.</a:t>
            </a:r>
            <a:r>
              <a:rPr lang="en-IN" dirty="0" err="1"/>
              <a:t>getText</a:t>
            </a:r>
            <a:r>
              <a:rPr lang="en-IN" dirty="0"/>
              <a:t>();</a:t>
            </a:r>
          </a:p>
          <a:p>
            <a:pPr marL="0" indent="0">
              <a:buNone/>
            </a:pPr>
            <a:r>
              <a:rPr lang="en-IN" dirty="0"/>
              <a:t>        Object o=</a:t>
            </a:r>
            <a:r>
              <a:rPr lang="en-IN" dirty="0" err="1"/>
              <a:t>TYPE_OF_ORDER.getSelectedItem</a:t>
            </a:r>
            <a:r>
              <a:rPr lang="en-IN" dirty="0"/>
              <a:t>();</a:t>
            </a:r>
          </a:p>
          <a:p>
            <a:pPr marL="0" indent="0">
              <a:buNone/>
            </a:pPr>
            <a:r>
              <a:rPr lang="en-IN" dirty="0"/>
              <a:t>        Object m=MEMBERSHIP_.</a:t>
            </a:r>
            <a:r>
              <a:rPr lang="en-IN" dirty="0" err="1"/>
              <a:t>getSelectedItem</a:t>
            </a:r>
            <a:r>
              <a:rPr lang="en-IN" dirty="0"/>
              <a:t>();  </a:t>
            </a:r>
          </a:p>
          <a:p>
            <a:pPr marL="0" indent="0">
              <a:buNone/>
            </a:pPr>
            <a:r>
              <a:rPr lang="en-IN" dirty="0"/>
              <a:t>            String </a:t>
            </a:r>
            <a:r>
              <a:rPr lang="en-IN" dirty="0" err="1"/>
              <a:t>hd</a:t>
            </a:r>
            <a:r>
              <a:rPr lang="en-IN" dirty="0"/>
              <a:t>;</a:t>
            </a:r>
          </a:p>
          <a:p>
            <a:pPr marL="0" indent="0">
              <a:buNone/>
            </a:pPr>
            <a:r>
              <a:rPr lang="en-IN" dirty="0"/>
              <a:t>        if (</a:t>
            </a:r>
            <a:r>
              <a:rPr lang="en-IN" dirty="0" err="1"/>
              <a:t>HOME_DELIVERY.isSelected</a:t>
            </a:r>
            <a:r>
              <a:rPr lang="en-IN" dirty="0"/>
              <a:t>())</a:t>
            </a:r>
          </a:p>
          <a:p>
            <a:pPr marL="0" indent="0">
              <a:buNone/>
            </a:pPr>
            <a:r>
              <a:rPr lang="en-IN" dirty="0"/>
              <a:t>        {</a:t>
            </a:r>
          </a:p>
          <a:p>
            <a:pPr marL="0" indent="0">
              <a:buNone/>
            </a:pPr>
            <a:r>
              <a:rPr lang="en-IN" dirty="0"/>
              <a:t>             </a:t>
            </a:r>
            <a:r>
              <a:rPr lang="en-IN" dirty="0" err="1"/>
              <a:t>hd</a:t>
            </a:r>
            <a:r>
              <a:rPr lang="en-IN" dirty="0"/>
              <a:t>="YES";</a:t>
            </a:r>
          </a:p>
          <a:p>
            <a:pPr marL="0" indent="0">
              <a:buNone/>
            </a:pPr>
            <a:r>
              <a:rPr lang="en-IN" dirty="0"/>
              <a:t>            }</a:t>
            </a:r>
          </a:p>
          <a:p>
            <a:pPr marL="0" indent="0">
              <a:buNone/>
            </a:pPr>
            <a:r>
              <a:rPr lang="en-IN" dirty="0"/>
              <a:t>        else </a:t>
            </a:r>
            <a:r>
              <a:rPr lang="en-IN" dirty="0" err="1"/>
              <a:t>hd</a:t>
            </a:r>
            <a:r>
              <a:rPr lang="en-IN" dirty="0"/>
              <a:t>="NO";</a:t>
            </a:r>
          </a:p>
          <a:p>
            <a:pPr marL="0" indent="0">
              <a:buNone/>
            </a:pPr>
            <a:r>
              <a:rPr lang="en-IN" dirty="0"/>
              <a:t>        String t="YES";</a:t>
            </a:r>
          </a:p>
          <a:p>
            <a:pPr marL="0" indent="0">
              <a:buNone/>
            </a:pPr>
            <a:r>
              <a:rPr lang="en-IN" dirty="0"/>
              <a:t>        double </a:t>
            </a:r>
            <a:r>
              <a:rPr lang="en-IN" dirty="0" err="1"/>
              <a:t>sb</a:t>
            </a:r>
            <a:r>
              <a:rPr lang="en-IN" dirty="0"/>
              <a:t>=</a:t>
            </a:r>
            <a:r>
              <a:rPr lang="en-IN" dirty="0" err="1"/>
              <a:t>Double.parseDouble</a:t>
            </a:r>
            <a:r>
              <a:rPr lang="en-IN" dirty="0"/>
              <a:t>(</a:t>
            </a:r>
            <a:r>
              <a:rPr lang="en-IN" dirty="0" err="1"/>
              <a:t>SUB_TOTAL.getText</a:t>
            </a:r>
            <a:r>
              <a:rPr lang="en-IN" dirty="0"/>
              <a:t>());</a:t>
            </a:r>
          </a:p>
          <a:p>
            <a:pPr marL="0" indent="0">
              <a:buNone/>
            </a:pPr>
            <a:r>
              <a:rPr lang="en-IN" dirty="0"/>
              <a:t>        double </a:t>
            </a:r>
            <a:r>
              <a:rPr lang="en-IN" dirty="0" err="1"/>
              <a:t>tc</a:t>
            </a:r>
            <a:r>
              <a:rPr lang="en-IN" dirty="0"/>
              <a:t>=</a:t>
            </a:r>
            <a:r>
              <a:rPr lang="en-IN" dirty="0" err="1"/>
              <a:t>Double.parseDouble</a:t>
            </a:r>
            <a:r>
              <a:rPr lang="en-IN" dirty="0"/>
              <a:t>(TAX_.</a:t>
            </a:r>
            <a:r>
              <a:rPr lang="en-IN" dirty="0" err="1"/>
              <a:t>getText</a:t>
            </a:r>
            <a:r>
              <a:rPr lang="en-IN" dirty="0"/>
              <a:t>());</a:t>
            </a:r>
          </a:p>
          <a:p>
            <a:pPr marL="0" indent="0">
              <a:buNone/>
            </a:pPr>
            <a:r>
              <a:rPr lang="en-IN" dirty="0"/>
              <a:t>        double </a:t>
            </a:r>
            <a:r>
              <a:rPr lang="en-IN" dirty="0" err="1"/>
              <a:t>hdc</a:t>
            </a:r>
            <a:r>
              <a:rPr lang="en-IN" dirty="0"/>
              <a:t>=</a:t>
            </a:r>
            <a:r>
              <a:rPr lang="en-IN" dirty="0" err="1"/>
              <a:t>Double.parseDouble</a:t>
            </a:r>
            <a:r>
              <a:rPr lang="en-IN" dirty="0"/>
              <a:t>(HD_CHARGE_.</a:t>
            </a:r>
            <a:r>
              <a:rPr lang="en-IN" dirty="0" err="1"/>
              <a:t>getText</a:t>
            </a:r>
            <a:r>
              <a:rPr lang="en-IN" dirty="0"/>
              <a:t>());</a:t>
            </a:r>
          </a:p>
          <a:p>
            <a:pPr marL="0" indent="0">
              <a:buNone/>
            </a:pPr>
            <a:r>
              <a:rPr lang="en-IN" dirty="0"/>
              <a:t>        double md=</a:t>
            </a:r>
            <a:r>
              <a:rPr lang="en-IN" dirty="0" err="1"/>
              <a:t>Double.parseDouble</a:t>
            </a:r>
            <a:r>
              <a:rPr lang="en-IN" dirty="0"/>
              <a:t>(MEMBERSHIP_DIS_.</a:t>
            </a:r>
            <a:r>
              <a:rPr lang="en-IN" dirty="0" err="1"/>
              <a:t>getText</a:t>
            </a:r>
            <a:r>
              <a:rPr lang="en-IN" dirty="0"/>
              <a:t>());</a:t>
            </a:r>
          </a:p>
          <a:p>
            <a:pPr marL="0" indent="0">
              <a:buNone/>
            </a:pPr>
            <a:r>
              <a:rPr lang="en-IN" dirty="0"/>
              <a:t>        double </a:t>
            </a:r>
            <a:r>
              <a:rPr lang="en-IN" dirty="0" err="1"/>
              <a:t>gt</a:t>
            </a:r>
            <a:r>
              <a:rPr lang="en-IN" dirty="0"/>
              <a:t>=</a:t>
            </a:r>
            <a:r>
              <a:rPr lang="en-IN" dirty="0" err="1"/>
              <a:t>Double.parseDouble</a:t>
            </a:r>
            <a:r>
              <a:rPr lang="en-IN" dirty="0"/>
              <a:t>(GRAND_TOTAL_.</a:t>
            </a:r>
            <a:r>
              <a:rPr lang="en-IN" dirty="0" err="1"/>
              <a:t>getText</a:t>
            </a:r>
            <a:r>
              <a:rPr lang="en-IN" dirty="0"/>
              <a:t>());</a:t>
            </a:r>
          </a:p>
          <a:p>
            <a:pPr marL="0" indent="0">
              <a:buNone/>
            </a:pPr>
            <a:r>
              <a:rPr lang="en-IN" dirty="0"/>
              <a:t>        </a:t>
            </a:r>
            <a:r>
              <a:rPr lang="en-IN" dirty="0" err="1"/>
              <a:t>st.executeUpdate</a:t>
            </a:r>
            <a:r>
              <a:rPr lang="en-IN" dirty="0"/>
              <a:t>("insert into orders values('"+</a:t>
            </a:r>
            <a:r>
              <a:rPr lang="en-IN" dirty="0" err="1"/>
              <a:t>oid</a:t>
            </a:r>
            <a:r>
              <a:rPr lang="en-IN" dirty="0"/>
              <a:t>+"','"+dt+"','"+tm+</a:t>
            </a:r>
          </a:p>
          <a:p>
            <a:pPr marL="0" indent="0">
              <a:buNone/>
            </a:pPr>
            <a:r>
              <a:rPr lang="en-IN" dirty="0"/>
              <a:t>                         "','"+n+"' ,'"+o+"', '"+m+"','"+</a:t>
            </a:r>
            <a:r>
              <a:rPr lang="en-IN" dirty="0" err="1"/>
              <a:t>hd</a:t>
            </a:r>
            <a:r>
              <a:rPr lang="en-IN" dirty="0"/>
              <a:t>+"','"+t+"', '"+</a:t>
            </a:r>
            <a:r>
              <a:rPr lang="en-IN" dirty="0" err="1"/>
              <a:t>sb</a:t>
            </a:r>
            <a:r>
              <a:rPr lang="en-IN" dirty="0"/>
              <a:t>+</a:t>
            </a:r>
          </a:p>
          <a:p>
            <a:pPr marL="0" indent="0">
              <a:buNone/>
            </a:pPr>
            <a:r>
              <a:rPr lang="en-IN" dirty="0"/>
              <a:t>                         "','"+</a:t>
            </a:r>
            <a:r>
              <a:rPr lang="en-IN" dirty="0" err="1"/>
              <a:t>tc</a:t>
            </a:r>
            <a:r>
              <a:rPr lang="en-IN" dirty="0"/>
              <a:t>+"','"+</a:t>
            </a:r>
            <a:r>
              <a:rPr lang="en-IN" dirty="0" err="1"/>
              <a:t>hdc</a:t>
            </a:r>
            <a:r>
              <a:rPr lang="en-IN" dirty="0"/>
              <a:t>+"','"+md+"','"+</a:t>
            </a:r>
            <a:r>
              <a:rPr lang="en-IN" dirty="0" err="1"/>
              <a:t>gt</a:t>
            </a:r>
            <a:r>
              <a:rPr lang="en-IN" dirty="0"/>
              <a:t>+"');");</a:t>
            </a:r>
          </a:p>
          <a:p>
            <a:pPr marL="0" indent="0">
              <a:buNone/>
            </a:pPr>
            <a:r>
              <a:rPr lang="en-IN" dirty="0"/>
              <a:t>        }</a:t>
            </a:r>
          </a:p>
          <a:p>
            <a:pPr marL="0" indent="0">
              <a:buNone/>
            </a:pPr>
            <a:r>
              <a:rPr lang="en-IN" dirty="0"/>
              <a:t>       catch (Exception e) {</a:t>
            </a:r>
            <a:r>
              <a:rPr lang="en-IN" dirty="0" err="1"/>
              <a:t>System.out.println</a:t>
            </a:r>
            <a:r>
              <a:rPr lang="en-IN" dirty="0"/>
              <a:t>(</a:t>
            </a:r>
            <a:r>
              <a:rPr lang="en-IN" dirty="0" err="1"/>
              <a:t>e.toString</a:t>
            </a:r>
            <a:r>
              <a:rPr lang="en-IN" dirty="0"/>
              <a:t>());} </a:t>
            </a:r>
          </a:p>
          <a:p>
            <a:pPr marL="0" indent="0">
              <a:buNone/>
            </a:pPr>
            <a:endParaRPr lang="en-IN" dirty="0"/>
          </a:p>
        </p:txBody>
      </p:sp>
    </p:spTree>
    <p:extLst>
      <p:ext uri="{BB962C8B-B14F-4D97-AF65-F5344CB8AC3E}">
        <p14:creationId xmlns:p14="http://schemas.microsoft.com/office/powerpoint/2010/main" val="301626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D92C-A312-42E7-BE08-1E00432AFF31}"/>
              </a:ext>
            </a:extLst>
          </p:cNvPr>
          <p:cNvSpPr>
            <a:spLocks noGrp="1"/>
          </p:cNvSpPr>
          <p:nvPr>
            <p:ph type="title"/>
          </p:nvPr>
        </p:nvSpPr>
        <p:spPr/>
        <p:txBody>
          <a:bodyPr/>
          <a:lstStyle/>
          <a:p>
            <a:r>
              <a:rPr lang="en-US" dirty="0">
                <a:latin typeface="Algerian" panose="04020705040A02060702" pitchFamily="82" charset="0"/>
              </a:rPr>
              <a:t>CONCLUSION</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52A5A9EC-B9FA-4885-AA07-DF9CEBBD59FA}"/>
              </a:ext>
            </a:extLst>
          </p:cNvPr>
          <p:cNvSpPr>
            <a:spLocks noGrp="1"/>
          </p:cNvSpPr>
          <p:nvPr>
            <p:ph idx="1"/>
          </p:nvPr>
        </p:nvSpPr>
        <p:spPr/>
        <p:txBody>
          <a:bodyPr>
            <a:normAutofit/>
          </a:bodyPr>
          <a:lstStyle/>
          <a:p>
            <a:pPr marL="0" indent="0" algn="just">
              <a:buNone/>
            </a:pPr>
            <a:r>
              <a:rPr lang="en-US" sz="1800" i="0" dirty="0">
                <a:effectLst/>
                <a:latin typeface="Times New Roman" panose="02020603050405020304" pitchFamily="18" charset="0"/>
                <a:cs typeface="Times New Roman" panose="02020603050405020304" pitchFamily="18" charset="0"/>
              </a:rPr>
              <a:t>The INGFCET </a:t>
            </a:r>
            <a:r>
              <a:rPr lang="en-US" sz="1800" dirty="0">
                <a:latin typeface="Times New Roman" panose="02020603050405020304" pitchFamily="18" charset="0"/>
                <a:cs typeface="Times New Roman" panose="02020603050405020304" pitchFamily="18" charset="0"/>
              </a:rPr>
              <a:t>Pizzeria </a:t>
            </a:r>
            <a:r>
              <a:rPr lang="en-US" sz="1800" i="0" dirty="0">
                <a:effectLst/>
                <a:latin typeface="Times New Roman" panose="02020603050405020304" pitchFamily="18" charset="0"/>
                <a:cs typeface="Times New Roman" panose="02020603050405020304" pitchFamily="18" charset="0"/>
              </a:rPr>
              <a:t>System helps the canteen manager to manage the college canteen more effectively and efficiently by computerizing meal ordering, billing and inventory control. This management system is designed for a College Canteen. The system processes transaction and stores the resulting data. Reports will be generated from these data which help the manager to make appropriate business decisions for the canteen.</a:t>
            </a:r>
          </a:p>
          <a:p>
            <a:pPr marL="0" indent="0" algn="just">
              <a:buNone/>
            </a:pPr>
            <a:r>
              <a:rPr lang="en-US" sz="1800" i="0" dirty="0">
                <a:effectLst/>
                <a:latin typeface="Times New Roman" panose="02020603050405020304" pitchFamily="18" charset="0"/>
                <a:cs typeface="Times New Roman" panose="02020603050405020304" pitchFamily="18" charset="0"/>
              </a:rPr>
              <a:t>This will helps the canteen owner </a:t>
            </a:r>
            <a:r>
              <a:rPr lang="en-US" i="0" dirty="0">
                <a:solidFill>
                  <a:srgbClr val="444444"/>
                </a:solidFill>
                <a:effectLst/>
                <a:latin typeface="Times New Roman" panose="02020603050405020304" pitchFamily="18" charset="0"/>
                <a:cs typeface="Times New Roman" panose="02020603050405020304" pitchFamily="18" charset="0"/>
              </a:rPr>
              <a:t>to modify the menu easily, deduct the waiting time, helps to make life easy as the canteen by tracking all sales data, by reducing the errors, </a:t>
            </a:r>
            <a:r>
              <a:rPr lang="en-US" dirty="0">
                <a:solidFill>
                  <a:srgbClr val="444444"/>
                </a:solidFill>
                <a:latin typeface="Times New Roman" panose="02020603050405020304" pitchFamily="18" charset="0"/>
                <a:cs typeface="Times New Roman" panose="02020603050405020304" pitchFamily="18" charset="0"/>
              </a:rPr>
              <a:t>e</a:t>
            </a:r>
            <a:r>
              <a:rPr lang="en-US" i="0" dirty="0">
                <a:solidFill>
                  <a:srgbClr val="444444"/>
                </a:solidFill>
                <a:effectLst/>
                <a:latin typeface="Times New Roman" panose="02020603050405020304" pitchFamily="18" charset="0"/>
                <a:cs typeface="Times New Roman" panose="02020603050405020304" pitchFamily="18" charset="0"/>
              </a:rPr>
              <a:t>nhanced and  effective Use of Human resources</a:t>
            </a:r>
            <a:endParaRPr lang="en-US" sz="1800" i="0" dirty="0">
              <a:effectLst/>
              <a:latin typeface="Times New Roman" panose="02020603050405020304" pitchFamily="18" charset="0"/>
              <a:cs typeface="Times New Roman" panose="02020603050405020304" pitchFamily="18" charset="0"/>
            </a:endParaRPr>
          </a:p>
          <a:p>
            <a:pPr marL="0" indent="0" algn="just">
              <a:buNone/>
            </a:pPr>
            <a:r>
              <a:rPr lang="en-US" dirty="0">
                <a:solidFill>
                  <a:srgbClr val="444444"/>
                </a:solidFill>
                <a:latin typeface="Times New Roman" panose="02020603050405020304" pitchFamily="18" charset="0"/>
                <a:cs typeface="Times New Roman" panose="02020603050405020304" pitchFamily="18" charset="0"/>
              </a:rPr>
              <a:t>Helps the canteen owner </a:t>
            </a:r>
            <a:r>
              <a:rPr lang="en-US" b="0" i="0" dirty="0">
                <a:solidFill>
                  <a:srgbClr val="444444"/>
                </a:solidFill>
                <a:effectLst/>
                <a:latin typeface="Times New Roman" panose="02020603050405020304" pitchFamily="18" charset="0"/>
                <a:cs typeface="Times New Roman" panose="02020603050405020304" pitchFamily="18" charset="0"/>
              </a:rPr>
              <a:t>to free up the staff from performing time-consuming tasks.</a:t>
            </a:r>
          </a:p>
          <a:p>
            <a:pPr marL="0"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855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3E07-2BA6-E245-8A2D-D0EFD4B5ED85}"/>
              </a:ext>
            </a:extLst>
          </p:cNvPr>
          <p:cNvSpPr>
            <a:spLocks noGrp="1"/>
          </p:cNvSpPr>
          <p:nvPr>
            <p:ph type="title"/>
          </p:nvPr>
        </p:nvSpPr>
        <p:spPr>
          <a:xfrm>
            <a:off x="1066800" y="642594"/>
            <a:ext cx="10058400" cy="480353"/>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D1A5028E-E0CE-CC60-35D1-C0C09EA13B97}"/>
              </a:ext>
            </a:extLst>
          </p:cNvPr>
          <p:cNvSpPr>
            <a:spLocks noGrp="1"/>
          </p:cNvSpPr>
          <p:nvPr>
            <p:ph idx="1"/>
          </p:nvPr>
        </p:nvSpPr>
        <p:spPr>
          <a:xfrm>
            <a:off x="5550569" y="1122947"/>
            <a:ext cx="5799220" cy="4876800"/>
          </a:xfrm>
        </p:spPr>
        <p:txBody>
          <a:bodyPr>
            <a:normAutofit/>
          </a:bodyPr>
          <a:lstStyle/>
          <a:p>
            <a:pPr marL="0" indent="0" algn="r">
              <a:buNone/>
            </a:pPr>
            <a:endParaRPr lang="en-IN" sz="5400" b="1" dirty="0">
              <a:latin typeface="MV Boli" panose="02000500030200090000" pitchFamily="2" charset="0"/>
              <a:cs typeface="MV Boli" panose="02000500030200090000" pitchFamily="2" charset="0"/>
            </a:endParaRPr>
          </a:p>
          <a:p>
            <a:pPr marL="0" indent="0" algn="r">
              <a:buNone/>
            </a:pPr>
            <a:r>
              <a:rPr lang="en-IN" sz="5400" b="1" dirty="0">
                <a:latin typeface="MV Boli" panose="02000500030200090000" pitchFamily="2" charset="0"/>
                <a:cs typeface="MV Boli" panose="02000500030200090000" pitchFamily="2" charset="0"/>
              </a:rPr>
              <a:t>“INGFCET </a:t>
            </a:r>
          </a:p>
          <a:p>
            <a:pPr marL="0" indent="0" algn="r">
              <a:buNone/>
            </a:pPr>
            <a:r>
              <a:rPr lang="en-IN" sz="5400" b="1" dirty="0">
                <a:latin typeface="MV Boli" panose="02000500030200090000" pitchFamily="2" charset="0"/>
                <a:cs typeface="MV Boli" panose="02000500030200090000" pitchFamily="2" charset="0"/>
              </a:rPr>
              <a:t>Pizzeria </a:t>
            </a:r>
          </a:p>
          <a:p>
            <a:pPr marL="0" indent="0" algn="r">
              <a:buNone/>
            </a:pPr>
            <a:r>
              <a:rPr lang="en-IN" sz="5400" b="1" dirty="0">
                <a:latin typeface="MV Boli" panose="02000500030200090000" pitchFamily="2" charset="0"/>
                <a:cs typeface="MV Boli" panose="02000500030200090000" pitchFamily="2" charset="0"/>
              </a:rPr>
              <a:t>Welcomes You!”</a:t>
            </a:r>
          </a:p>
        </p:txBody>
      </p:sp>
      <p:pic>
        <p:nvPicPr>
          <p:cNvPr id="5" name="Picture 4">
            <a:extLst>
              <a:ext uri="{FF2B5EF4-FFF2-40B4-BE49-F238E27FC236}">
                <a16:creationId xmlns:a16="http://schemas.microsoft.com/office/drawing/2014/main" id="{07572BC5-4328-67AD-98C4-BCDCEB138C2A}"/>
              </a:ext>
            </a:extLst>
          </p:cNvPr>
          <p:cNvPicPr>
            <a:picLocks noChangeAspect="1"/>
          </p:cNvPicPr>
          <p:nvPr/>
        </p:nvPicPr>
        <p:blipFill>
          <a:blip r:embed="rId2"/>
          <a:stretch>
            <a:fillRect/>
          </a:stretch>
        </p:blipFill>
        <p:spPr>
          <a:xfrm>
            <a:off x="1066800" y="2051291"/>
            <a:ext cx="4002505" cy="2776435"/>
          </a:xfrm>
          <a:prstGeom prst="rect">
            <a:avLst/>
          </a:prstGeom>
        </p:spPr>
      </p:pic>
    </p:spTree>
    <p:extLst>
      <p:ext uri="{BB962C8B-B14F-4D97-AF65-F5344CB8AC3E}">
        <p14:creationId xmlns:p14="http://schemas.microsoft.com/office/powerpoint/2010/main" val="114267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76FB2D-79B1-46D5-A820-AA7CB29025A5}"/>
              </a:ext>
            </a:extLst>
          </p:cNvPr>
          <p:cNvSpPr txBox="1"/>
          <p:nvPr/>
        </p:nvSpPr>
        <p:spPr>
          <a:xfrm>
            <a:off x="1234707" y="815546"/>
            <a:ext cx="7620000" cy="923330"/>
          </a:xfrm>
          <a:prstGeom prst="rect">
            <a:avLst/>
          </a:prstGeom>
          <a:noFill/>
        </p:spPr>
        <p:txBody>
          <a:bodyPr wrap="square" rtlCol="0">
            <a:spAutoFit/>
          </a:bodyPr>
          <a:lstStyle/>
          <a:p>
            <a:r>
              <a:rPr lang="en-US" sz="5400" dirty="0">
                <a:latin typeface="Algerian" panose="04020705040A02060702" pitchFamily="82" charset="0"/>
                <a:ea typeface="Times New Roman"/>
                <a:cs typeface="Times New Roman"/>
                <a:sym typeface="Times New Roman"/>
              </a:rPr>
              <a:t>REFERENCE</a:t>
            </a:r>
            <a:endParaRPr lang="en-IN" sz="5400" dirty="0"/>
          </a:p>
        </p:txBody>
      </p:sp>
      <p:sp>
        <p:nvSpPr>
          <p:cNvPr id="7" name="TextBox 6">
            <a:extLst>
              <a:ext uri="{FF2B5EF4-FFF2-40B4-BE49-F238E27FC236}">
                <a16:creationId xmlns:a16="http://schemas.microsoft.com/office/drawing/2014/main" id="{525B6E00-0EEA-0D4A-BD62-DBDE488ADD33}"/>
              </a:ext>
            </a:extLst>
          </p:cNvPr>
          <p:cNvSpPr txBox="1"/>
          <p:nvPr/>
        </p:nvSpPr>
        <p:spPr>
          <a:xfrm>
            <a:off x="1234707" y="2394261"/>
            <a:ext cx="8231653" cy="1730217"/>
          </a:xfrm>
          <a:prstGeom prst="rect">
            <a:avLst/>
          </a:prstGeom>
          <a:noFill/>
        </p:spPr>
        <p:txBody>
          <a:bodyPr wrap="square">
            <a:spAutoFit/>
          </a:bodyPr>
          <a:lstStyle/>
          <a:p>
            <a:r>
              <a:rPr lang="en-IN" sz="1800" u="sng" dirty="0">
                <a:solidFill>
                  <a:srgbClr val="0000FF"/>
                </a:solidFill>
                <a:effectLst/>
                <a:latin typeface="Cambria" panose="02040503050406030204" pitchFamily="18" charset="0"/>
                <a:ea typeface="Calibri" panose="020F0502020204030204" pitchFamily="34" charset="0"/>
                <a:cs typeface="Mangal" panose="02040503050203030202" pitchFamily="18" charset="0"/>
                <a:hlinkClick r:id="rId2"/>
              </a:rPr>
              <a:t>http://peperoni.com.sg/</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pPr>
            <a:r>
              <a:rPr lang="en-IN" sz="1800" u="sng" dirty="0">
                <a:solidFill>
                  <a:srgbClr val="0000FF"/>
                </a:solidFill>
                <a:effectLst/>
                <a:latin typeface="Cambria" panose="02040503050406030204" pitchFamily="18" charset="0"/>
                <a:ea typeface="Calibri" panose="020F0502020204030204" pitchFamily="34" charset="0"/>
                <a:cs typeface="Mangal" panose="02040503050203030202" pitchFamily="18" charset="0"/>
                <a:hlinkClick r:id="rId3"/>
              </a:rPr>
              <a:t>www.google.com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pPr>
            <a:r>
              <a:rPr lang="en-IN" sz="1800" u="sng" dirty="0">
                <a:solidFill>
                  <a:srgbClr val="0000FF"/>
                </a:solidFill>
                <a:effectLst/>
                <a:latin typeface="Cambria" panose="02040503050406030204" pitchFamily="18" charset="0"/>
                <a:ea typeface="Calibri" panose="020F0502020204030204" pitchFamily="34" charset="0"/>
                <a:cs typeface="Mangal" panose="02040503050203030202" pitchFamily="18" charset="0"/>
                <a:hlinkClick r:id="rId4"/>
              </a:rPr>
              <a:t>www.youtube.com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90170">
              <a:lnSpc>
                <a:spcPct val="115000"/>
              </a:lnSpc>
              <a:spcAft>
                <a:spcPts val="1000"/>
              </a:spcAft>
            </a:pPr>
            <a:r>
              <a:rPr lang="en-IN" sz="1800" dirty="0">
                <a:effectLst/>
                <a:latin typeface="Cambria" panose="02040503050406030204" pitchFamily="18" charset="0"/>
                <a:ea typeface="Calibri" panose="020F0502020204030204" pitchFamily="34"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Tree>
    <p:extLst>
      <p:ext uri="{BB962C8B-B14F-4D97-AF65-F5344CB8AC3E}">
        <p14:creationId xmlns:p14="http://schemas.microsoft.com/office/powerpoint/2010/main" val="858629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55922E-07A5-495D-8324-13F14EB5E626}"/>
              </a:ext>
            </a:extLst>
          </p:cNvPr>
          <p:cNvSpPr txBox="1"/>
          <p:nvPr/>
        </p:nvSpPr>
        <p:spPr>
          <a:xfrm>
            <a:off x="7539790" y="2722731"/>
            <a:ext cx="4450268" cy="1015663"/>
          </a:xfrm>
          <a:prstGeom prst="rect">
            <a:avLst/>
          </a:prstGeom>
          <a:noFill/>
        </p:spPr>
        <p:txBody>
          <a:bodyPr wrap="square" rtlCol="0">
            <a:spAutoFit/>
          </a:bodyPr>
          <a:lstStyle/>
          <a:p>
            <a:pPr algn="ctr"/>
            <a:r>
              <a:rPr lang="en-US" sz="6000" dirty="0">
                <a:latin typeface="Algerian" panose="04020705040A02060702" pitchFamily="82" charset="0"/>
                <a:ea typeface="Dancing Script"/>
                <a:cs typeface="Dancing Script"/>
                <a:sym typeface="Dancing Script"/>
              </a:rPr>
              <a:t>THANK YOU</a:t>
            </a:r>
            <a:endParaRPr lang="en-IN" sz="6000" dirty="0"/>
          </a:p>
        </p:txBody>
      </p:sp>
      <p:pic>
        <p:nvPicPr>
          <p:cNvPr id="4" name="Picture 3">
            <a:extLst>
              <a:ext uri="{FF2B5EF4-FFF2-40B4-BE49-F238E27FC236}">
                <a16:creationId xmlns:a16="http://schemas.microsoft.com/office/drawing/2014/main" id="{338BF9B2-88DC-A9D4-83A3-FC599041CD32}"/>
              </a:ext>
            </a:extLst>
          </p:cNvPr>
          <p:cNvPicPr>
            <a:picLocks noChangeAspect="1"/>
          </p:cNvPicPr>
          <p:nvPr/>
        </p:nvPicPr>
        <p:blipFill>
          <a:blip r:embed="rId2"/>
          <a:stretch>
            <a:fillRect/>
          </a:stretch>
        </p:blipFill>
        <p:spPr>
          <a:xfrm>
            <a:off x="554869" y="1089739"/>
            <a:ext cx="6984921" cy="4678521"/>
          </a:xfrm>
          <a:prstGeom prst="rect">
            <a:avLst/>
          </a:prstGeom>
        </p:spPr>
      </p:pic>
    </p:spTree>
    <p:extLst>
      <p:ext uri="{BB962C8B-B14F-4D97-AF65-F5344CB8AC3E}">
        <p14:creationId xmlns:p14="http://schemas.microsoft.com/office/powerpoint/2010/main" val="37603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CC77-1FCE-489A-93CE-9169BB5035E2}"/>
              </a:ext>
            </a:extLst>
          </p:cNvPr>
          <p:cNvSpPr>
            <a:spLocks noGrp="1"/>
          </p:cNvSpPr>
          <p:nvPr>
            <p:ph type="ctrTitle" idx="4294967295"/>
          </p:nvPr>
        </p:nvSpPr>
        <p:spPr>
          <a:xfrm>
            <a:off x="1227438" y="647658"/>
            <a:ext cx="7972425" cy="1390650"/>
          </a:xfrm>
        </p:spPr>
        <p:txBody>
          <a:bodyPr>
            <a:normAutofit/>
          </a:bodyPr>
          <a:lstStyle/>
          <a:p>
            <a:r>
              <a:rPr lang="en-US" sz="5400" dirty="0">
                <a:solidFill>
                  <a:schemeClr val="tx1"/>
                </a:solidFill>
                <a:latin typeface="Algerian" panose="04020705040A02060702" pitchFamily="82" charset="0"/>
                <a:ea typeface="Algerian"/>
                <a:cs typeface="Algerian"/>
                <a:sym typeface="Algerian"/>
              </a:rPr>
              <a:t>INDEX</a:t>
            </a:r>
            <a:endParaRPr lang="en-IN" sz="5400" dirty="0">
              <a:solidFill>
                <a:schemeClr val="tx1"/>
              </a:solidFill>
            </a:endParaRPr>
          </a:p>
        </p:txBody>
      </p:sp>
      <p:sp>
        <p:nvSpPr>
          <p:cNvPr id="3" name="Subtitle 2">
            <a:extLst>
              <a:ext uri="{FF2B5EF4-FFF2-40B4-BE49-F238E27FC236}">
                <a16:creationId xmlns:a16="http://schemas.microsoft.com/office/drawing/2014/main" id="{9494270F-5F0A-4F13-B6DF-EEA5BB6711AE}"/>
              </a:ext>
            </a:extLst>
          </p:cNvPr>
          <p:cNvSpPr>
            <a:spLocks noGrp="1"/>
          </p:cNvSpPr>
          <p:nvPr>
            <p:ph type="subTitle" idx="4294967295"/>
          </p:nvPr>
        </p:nvSpPr>
        <p:spPr>
          <a:xfrm>
            <a:off x="1227438" y="2137162"/>
            <a:ext cx="7446963" cy="3503612"/>
          </a:xfrm>
        </p:spPr>
        <p:txBody>
          <a:bodyPr>
            <a:normAutofit fontScale="85000" lnSpcReduction="20000"/>
          </a:bodyPr>
          <a:lstStyle/>
          <a:p>
            <a:pPr marL="0" indent="-129540">
              <a:lnSpc>
                <a:spcPct val="90000"/>
              </a:lnSpc>
              <a:spcBef>
                <a:spcPts val="1000"/>
              </a:spcBef>
              <a:buClr>
                <a:schemeClr val="dk1"/>
              </a:buClr>
              <a:buSzPct val="100000"/>
              <a:buFont typeface="Noto Sans Symbols"/>
              <a:buChar char="⮚"/>
            </a:pPr>
            <a:r>
              <a:rPr lang="en-US" sz="2400" dirty="0">
                <a:solidFill>
                  <a:schemeClr val="tx1"/>
                </a:solidFill>
                <a:latin typeface="Calibri" panose="020F0502020204030204" pitchFamily="34" charset="0"/>
                <a:cs typeface="Calibri" panose="020F0502020204030204" pitchFamily="34" charset="0"/>
              </a:rPr>
              <a:t>INTRODUCTION</a:t>
            </a:r>
          </a:p>
          <a:p>
            <a:pPr marL="0" indent="-129540">
              <a:lnSpc>
                <a:spcPct val="90000"/>
              </a:lnSpc>
              <a:spcBef>
                <a:spcPts val="1000"/>
              </a:spcBef>
              <a:buClr>
                <a:schemeClr val="dk1"/>
              </a:buClr>
              <a:buSzPct val="100000"/>
              <a:buFont typeface="Noto Sans Symbols"/>
              <a:buChar char="⮚"/>
            </a:pPr>
            <a:r>
              <a:rPr lang="en-US" sz="2400" dirty="0">
                <a:solidFill>
                  <a:schemeClr val="tx1"/>
                </a:solidFill>
                <a:latin typeface="Calibri" panose="020F0502020204030204" pitchFamily="34" charset="0"/>
                <a:cs typeface="Calibri" panose="020F0502020204030204" pitchFamily="34" charset="0"/>
              </a:rPr>
              <a:t>REQUIRENMENT SPECIFICATION</a:t>
            </a:r>
          </a:p>
          <a:p>
            <a:pPr marL="0" indent="-129540">
              <a:lnSpc>
                <a:spcPct val="90000"/>
              </a:lnSpc>
              <a:spcBef>
                <a:spcPts val="1000"/>
              </a:spcBef>
              <a:buClr>
                <a:schemeClr val="dk1"/>
              </a:buClr>
              <a:buSzPct val="100000"/>
              <a:buFont typeface="Noto Sans Symbols"/>
              <a:buChar char="⮚"/>
            </a:pPr>
            <a:r>
              <a:rPr lang="en-US" sz="2400" dirty="0">
                <a:solidFill>
                  <a:schemeClr val="tx1"/>
                </a:solidFill>
                <a:latin typeface="Calibri" panose="020F0502020204030204" pitchFamily="34" charset="0"/>
                <a:cs typeface="Calibri" panose="020F0502020204030204" pitchFamily="34" charset="0"/>
              </a:rPr>
              <a:t>CONTENT IN PROJECT</a:t>
            </a:r>
          </a:p>
          <a:p>
            <a:pPr marL="0" lvl="0" indent="-129540" algn="l" rtl="0">
              <a:lnSpc>
                <a:spcPct val="90000"/>
              </a:lnSpc>
              <a:spcBef>
                <a:spcPts val="1000"/>
              </a:spcBef>
              <a:spcAft>
                <a:spcPts val="0"/>
              </a:spcAft>
              <a:buClr>
                <a:schemeClr val="dk1"/>
              </a:buClr>
              <a:buSzPct val="100000"/>
              <a:buFont typeface="Noto Sans Symbols"/>
              <a:buChar char="⮚"/>
            </a:pPr>
            <a:r>
              <a:rPr lang="en-US" sz="2400" dirty="0">
                <a:solidFill>
                  <a:schemeClr val="tx1"/>
                </a:solidFill>
                <a:latin typeface="Calibri" panose="020F0502020204030204" pitchFamily="34" charset="0"/>
                <a:cs typeface="Calibri" panose="020F0502020204030204" pitchFamily="34" charset="0"/>
              </a:rPr>
              <a:t>OBJECTIVE</a:t>
            </a:r>
          </a:p>
          <a:p>
            <a:pPr marL="0" lvl="0" indent="-129540" algn="l" rtl="0">
              <a:lnSpc>
                <a:spcPct val="90000"/>
              </a:lnSpc>
              <a:spcBef>
                <a:spcPts val="1000"/>
              </a:spcBef>
              <a:spcAft>
                <a:spcPts val="0"/>
              </a:spcAft>
              <a:buClr>
                <a:schemeClr val="dk1"/>
              </a:buClr>
              <a:buSzPct val="100000"/>
              <a:buFont typeface="Noto Sans Symbols"/>
              <a:buChar char="⮚"/>
            </a:pPr>
            <a:r>
              <a:rPr lang="en-US" sz="2400" dirty="0">
                <a:solidFill>
                  <a:schemeClr val="tx1"/>
                </a:solidFill>
                <a:latin typeface="Calibri" panose="020F0502020204030204" pitchFamily="34" charset="0"/>
                <a:cs typeface="Calibri" panose="020F0502020204030204" pitchFamily="34" charset="0"/>
              </a:rPr>
              <a:t>PURPOSE</a:t>
            </a:r>
          </a:p>
          <a:p>
            <a:pPr marL="0" lvl="0" indent="-129540" algn="l" rtl="0">
              <a:lnSpc>
                <a:spcPct val="90000"/>
              </a:lnSpc>
              <a:spcBef>
                <a:spcPts val="1000"/>
              </a:spcBef>
              <a:spcAft>
                <a:spcPts val="0"/>
              </a:spcAft>
              <a:buClr>
                <a:schemeClr val="dk1"/>
              </a:buClr>
              <a:buSzPct val="100000"/>
              <a:buFont typeface="Noto Sans Symbols"/>
              <a:buChar char="⮚"/>
            </a:pPr>
            <a:r>
              <a:rPr lang="en-US" sz="2400" dirty="0">
                <a:solidFill>
                  <a:schemeClr val="tx1"/>
                </a:solidFill>
                <a:latin typeface="Calibri" panose="020F0502020204030204" pitchFamily="34" charset="0"/>
                <a:cs typeface="Calibri" panose="020F0502020204030204" pitchFamily="34" charset="0"/>
              </a:rPr>
              <a:t>SCOPE</a:t>
            </a:r>
          </a:p>
          <a:p>
            <a:pPr marL="0" lvl="0" indent="-129540" algn="l" rtl="0">
              <a:lnSpc>
                <a:spcPct val="90000"/>
              </a:lnSpc>
              <a:spcBef>
                <a:spcPts val="1000"/>
              </a:spcBef>
              <a:spcAft>
                <a:spcPts val="0"/>
              </a:spcAft>
              <a:buClr>
                <a:schemeClr val="dk1"/>
              </a:buClr>
              <a:buSzPct val="100000"/>
              <a:buFont typeface="Noto Sans Symbols"/>
              <a:buChar char="⮚"/>
            </a:pPr>
            <a:r>
              <a:rPr lang="en-US" sz="2400" dirty="0">
                <a:solidFill>
                  <a:schemeClr val="tx1"/>
                </a:solidFill>
                <a:latin typeface="Calibri" panose="020F0502020204030204" pitchFamily="34" charset="0"/>
                <a:cs typeface="Calibri" panose="020F0502020204030204" pitchFamily="34" charset="0"/>
              </a:rPr>
              <a:t>ADVANTAGE</a:t>
            </a:r>
          </a:p>
          <a:p>
            <a:pPr marL="0" lvl="0" indent="-129540" algn="l" rtl="0">
              <a:lnSpc>
                <a:spcPct val="90000"/>
              </a:lnSpc>
              <a:spcBef>
                <a:spcPts val="1000"/>
              </a:spcBef>
              <a:spcAft>
                <a:spcPts val="0"/>
              </a:spcAft>
              <a:buClr>
                <a:schemeClr val="dk1"/>
              </a:buClr>
              <a:buSzPct val="100000"/>
              <a:buFont typeface="Noto Sans Symbols"/>
              <a:buChar char="⮚"/>
            </a:pPr>
            <a:r>
              <a:rPr lang="en-US" sz="2400" dirty="0">
                <a:solidFill>
                  <a:schemeClr val="tx1"/>
                </a:solidFill>
                <a:latin typeface="Calibri" panose="020F0502020204030204" pitchFamily="34" charset="0"/>
                <a:cs typeface="Calibri" panose="020F0502020204030204" pitchFamily="34" charset="0"/>
              </a:rPr>
              <a:t>OUTPUT WITH CODE</a:t>
            </a:r>
          </a:p>
          <a:p>
            <a:pPr marL="0" lvl="0" indent="-129540" algn="l" rtl="0">
              <a:lnSpc>
                <a:spcPct val="90000"/>
              </a:lnSpc>
              <a:spcBef>
                <a:spcPts val="1000"/>
              </a:spcBef>
              <a:spcAft>
                <a:spcPts val="0"/>
              </a:spcAft>
              <a:buClr>
                <a:schemeClr val="dk1"/>
              </a:buClr>
              <a:buSzPct val="100000"/>
              <a:buFont typeface="Noto Sans Symbols"/>
              <a:buChar char="⮚"/>
            </a:pPr>
            <a:r>
              <a:rPr lang="en-US" sz="2400" dirty="0">
                <a:solidFill>
                  <a:schemeClr val="tx1"/>
                </a:solidFill>
                <a:latin typeface="Calibri" panose="020F0502020204030204" pitchFamily="34" charset="0"/>
                <a:cs typeface="Calibri" panose="020F0502020204030204" pitchFamily="34" charset="0"/>
              </a:rPr>
              <a:t>CONCLUSION</a:t>
            </a:r>
          </a:p>
          <a:p>
            <a:pPr marL="0" lvl="0" indent="-129540" algn="l" rtl="0">
              <a:lnSpc>
                <a:spcPct val="90000"/>
              </a:lnSpc>
              <a:spcBef>
                <a:spcPts val="1000"/>
              </a:spcBef>
              <a:spcAft>
                <a:spcPts val="0"/>
              </a:spcAft>
              <a:buClr>
                <a:schemeClr val="dk1"/>
              </a:buClr>
              <a:buSzPct val="100000"/>
              <a:buFont typeface="Noto Sans Symbols"/>
              <a:buChar char="⮚"/>
            </a:pPr>
            <a:r>
              <a:rPr lang="en-US" sz="2400" dirty="0">
                <a:solidFill>
                  <a:schemeClr val="tx1"/>
                </a:solidFill>
                <a:latin typeface="Calibri" panose="020F0502020204030204" pitchFamily="34" charset="0"/>
                <a:cs typeface="Calibri" panose="020F0502020204030204" pitchFamily="34" charset="0"/>
              </a:rPr>
              <a:t>REFERENCES</a:t>
            </a:r>
          </a:p>
          <a:p>
            <a:pPr marL="0" lvl="0" indent="0" algn="l" rtl="0">
              <a:lnSpc>
                <a:spcPct val="90000"/>
              </a:lnSpc>
              <a:spcBef>
                <a:spcPts val="1000"/>
              </a:spcBef>
              <a:spcAft>
                <a:spcPts val="0"/>
              </a:spcAft>
              <a:buClr>
                <a:schemeClr val="dk1"/>
              </a:buClr>
              <a:buSzPct val="100000"/>
              <a:buNone/>
            </a:pP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4493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953996-D424-4A79-89B2-199E6249524C}"/>
              </a:ext>
            </a:extLst>
          </p:cNvPr>
          <p:cNvSpPr txBox="1"/>
          <p:nvPr/>
        </p:nvSpPr>
        <p:spPr>
          <a:xfrm>
            <a:off x="833477" y="989768"/>
            <a:ext cx="6160448" cy="848926"/>
          </a:xfrm>
          <a:prstGeom prst="rect">
            <a:avLst/>
          </a:prstGeom>
          <a:noFill/>
        </p:spPr>
        <p:txBody>
          <a:bodyPr wrap="square" rtlCol="0">
            <a:spAutoFit/>
          </a:bodyPr>
          <a:lstStyle/>
          <a:p>
            <a:r>
              <a:rPr lang="en-US" sz="4800">
                <a:latin typeface="Algerian" panose="04020705040A02060702" pitchFamily="82" charset="0"/>
                <a:ea typeface="Times New Roman"/>
                <a:cs typeface="Times New Roman"/>
                <a:sym typeface="Times New Roman"/>
              </a:rPr>
              <a:t>Introduction</a:t>
            </a:r>
            <a:endParaRPr lang="en-IN" sz="4800" dirty="0"/>
          </a:p>
        </p:txBody>
      </p:sp>
      <p:sp>
        <p:nvSpPr>
          <p:cNvPr id="5" name="TextBox 4">
            <a:extLst>
              <a:ext uri="{FF2B5EF4-FFF2-40B4-BE49-F238E27FC236}">
                <a16:creationId xmlns:a16="http://schemas.microsoft.com/office/drawing/2014/main" id="{37B16447-0312-853E-B8F5-41E0A1A5397B}"/>
              </a:ext>
            </a:extLst>
          </p:cNvPr>
          <p:cNvSpPr txBox="1"/>
          <p:nvPr/>
        </p:nvSpPr>
        <p:spPr>
          <a:xfrm>
            <a:off x="833478" y="2024743"/>
            <a:ext cx="9910722" cy="4093428"/>
          </a:xfrm>
          <a:prstGeom prst="rect">
            <a:avLst/>
          </a:prstGeom>
          <a:noFill/>
        </p:spPr>
        <p:txBody>
          <a:bodyPr wrap="square">
            <a:spAutoFit/>
          </a:bodyPr>
          <a:lstStyle/>
          <a:p>
            <a:pPr algn="just"/>
            <a:r>
              <a:rPr lang="en-US" sz="2000" b="0" i="0" dirty="0">
                <a:effectLst/>
                <a:latin typeface="Times New Roman" panose="02020603050405020304" pitchFamily="18" charset="0"/>
                <a:cs typeface="Times New Roman" panose="02020603050405020304" pitchFamily="18" charset="0"/>
              </a:rPr>
              <a:t>The INGFCET </a:t>
            </a:r>
            <a:r>
              <a:rPr lang="en-US" sz="2000" dirty="0">
                <a:latin typeface="Times New Roman" panose="02020603050405020304" pitchFamily="18" charset="0"/>
                <a:cs typeface="Times New Roman" panose="02020603050405020304" pitchFamily="18" charset="0"/>
              </a:rPr>
              <a:t>Pizzeria </a:t>
            </a:r>
            <a:r>
              <a:rPr lang="en-US" sz="2000" b="0" i="0" dirty="0">
                <a:effectLst/>
                <a:latin typeface="Times New Roman" panose="02020603050405020304" pitchFamily="18" charset="0"/>
                <a:cs typeface="Times New Roman" panose="02020603050405020304" pitchFamily="18" charset="0"/>
              </a:rPr>
              <a:t>System helps the canteen manager to manage the college canteen more effectively and efficiently by computerizing meal ordering, billing and inventory control. This management system is designed for a College Canteen. The system processes transaction and stores the resulting data. Reports will be generated from these data which help the manager to make appropriate business decisions for the canteen.</a:t>
            </a:r>
          </a:p>
          <a:p>
            <a:pPr algn="just"/>
            <a:endParaRPr lang="en-US" sz="2000" b="0" i="0" dirty="0">
              <a:effectLst/>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This will help the canteen owner in many ways such as ordering goods, inventory control, generating bills, managing tables, managing menus, and various customer services.</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b="0" i="0" dirty="0">
              <a:effectLst/>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b="0" i="0" dirty="0">
              <a:effectLst/>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574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F9D5-89A6-406E-9FB7-B28296927F82}"/>
              </a:ext>
            </a:extLst>
          </p:cNvPr>
          <p:cNvSpPr>
            <a:spLocks noGrp="1"/>
          </p:cNvSpPr>
          <p:nvPr>
            <p:ph type="ctrTitle" idx="4294967295"/>
          </p:nvPr>
        </p:nvSpPr>
        <p:spPr>
          <a:xfrm>
            <a:off x="724930" y="415111"/>
            <a:ext cx="9777413" cy="1657350"/>
          </a:xfrm>
        </p:spPr>
        <p:txBody>
          <a:bodyPr>
            <a:normAutofit/>
          </a:bodyPr>
          <a:lstStyle/>
          <a:p>
            <a:r>
              <a:rPr lang="en-US" sz="4800" i="0" u="none" strike="noStrike" dirty="0">
                <a:solidFill>
                  <a:srgbClr val="000000"/>
                </a:solidFill>
                <a:latin typeface="Algerian" panose="04020705040A02060702" pitchFamily="82" charset="0"/>
                <a:ea typeface="Times New Roman"/>
                <a:cs typeface="Times New Roman"/>
                <a:sym typeface="Times New Roman"/>
              </a:rPr>
              <a:t>REQUIREMENT SPECIFICATIONS</a:t>
            </a:r>
            <a:endParaRPr lang="en-IN" sz="4800" dirty="0"/>
          </a:p>
        </p:txBody>
      </p:sp>
      <p:sp>
        <p:nvSpPr>
          <p:cNvPr id="3" name="Subtitle 2">
            <a:extLst>
              <a:ext uri="{FF2B5EF4-FFF2-40B4-BE49-F238E27FC236}">
                <a16:creationId xmlns:a16="http://schemas.microsoft.com/office/drawing/2014/main" id="{536FF972-7EDC-4C59-9B1F-6EAC894B2C24}"/>
              </a:ext>
            </a:extLst>
          </p:cNvPr>
          <p:cNvSpPr>
            <a:spLocks noGrp="1"/>
          </p:cNvSpPr>
          <p:nvPr>
            <p:ph type="subTitle" idx="4294967295"/>
          </p:nvPr>
        </p:nvSpPr>
        <p:spPr>
          <a:xfrm>
            <a:off x="864973" y="2366062"/>
            <a:ext cx="7716838" cy="3157538"/>
          </a:xfrm>
        </p:spPr>
        <p:txBody>
          <a:bodyPr>
            <a:normAutofit/>
          </a:bodyPr>
          <a:lstStyle/>
          <a:p>
            <a:pPr marL="0" lvl="0" indent="0" algn="l" rtl="0">
              <a:lnSpc>
                <a:spcPct val="90000"/>
              </a:lnSpc>
              <a:spcBef>
                <a:spcPts val="0"/>
              </a:spcBef>
              <a:spcAft>
                <a:spcPts val="0"/>
              </a:spcAft>
              <a:buClr>
                <a:schemeClr val="dk1"/>
              </a:buClr>
              <a:buSzPts val="2800"/>
              <a:buNone/>
            </a:pPr>
            <a:r>
              <a:rPr lang="en-US" sz="2400" b="1" dirty="0">
                <a:solidFill>
                  <a:schemeClr val="tx1"/>
                </a:solidFill>
                <a:latin typeface="Times New Roman" panose="02020603050405020304" pitchFamily="18" charset="0"/>
                <a:ea typeface="Times New Roman"/>
                <a:cs typeface="Times New Roman" panose="02020603050405020304" pitchFamily="18" charset="0"/>
                <a:sym typeface="Times New Roman"/>
              </a:rPr>
              <a:t>Hardware Requirement:</a:t>
            </a:r>
            <a:endParaRPr lang="en-US" sz="2400" dirty="0">
              <a:solidFill>
                <a:schemeClr val="tx1"/>
              </a:solidFill>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2800"/>
              <a:buNone/>
            </a:pPr>
            <a:endParaRPr lang="en-US" sz="2400" b="1"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1000"/>
              </a:spcBef>
              <a:spcAft>
                <a:spcPts val="0"/>
              </a:spcAft>
              <a:buClr>
                <a:schemeClr val="dk1"/>
              </a:buClr>
              <a:buSzPts val="2800"/>
              <a:buNone/>
            </a:pPr>
            <a:r>
              <a:rPr lang="en-US" sz="2400" dirty="0">
                <a:solidFill>
                  <a:schemeClr val="tx1"/>
                </a:solidFill>
                <a:latin typeface="Times New Roman" panose="02020603050405020304" pitchFamily="18" charset="0"/>
                <a:cs typeface="Times New Roman" panose="02020603050405020304" pitchFamily="18" charset="0"/>
              </a:rPr>
              <a:t>Processor Brand : Intel</a:t>
            </a:r>
          </a:p>
          <a:p>
            <a:pPr marL="0" lvl="0" indent="0" algn="l" rtl="0">
              <a:lnSpc>
                <a:spcPct val="90000"/>
              </a:lnSpc>
              <a:spcBef>
                <a:spcPts val="1000"/>
              </a:spcBef>
              <a:spcAft>
                <a:spcPts val="0"/>
              </a:spcAft>
              <a:buClr>
                <a:schemeClr val="dk1"/>
              </a:buClr>
              <a:buSzPts val="2800"/>
              <a:buNone/>
            </a:pPr>
            <a:r>
              <a:rPr lang="en-US" sz="2400" dirty="0">
                <a:solidFill>
                  <a:schemeClr val="tx1"/>
                </a:solidFill>
                <a:latin typeface="Times New Roman" panose="02020603050405020304" pitchFamily="18" charset="0"/>
                <a:cs typeface="Times New Roman" panose="02020603050405020304" pitchFamily="18" charset="0"/>
              </a:rPr>
              <a:t>Processor Type : Core i5</a:t>
            </a:r>
          </a:p>
          <a:p>
            <a:pPr marL="0" lvl="0" indent="0" algn="l" rtl="0">
              <a:lnSpc>
                <a:spcPct val="90000"/>
              </a:lnSpc>
              <a:spcBef>
                <a:spcPts val="1000"/>
              </a:spcBef>
              <a:spcAft>
                <a:spcPts val="0"/>
              </a:spcAft>
              <a:buClr>
                <a:schemeClr val="dk1"/>
              </a:buClr>
              <a:buSzPts val="2800"/>
              <a:buNone/>
            </a:pPr>
            <a:r>
              <a:rPr lang="en-US" sz="2400" dirty="0">
                <a:solidFill>
                  <a:schemeClr val="tx1"/>
                </a:solidFill>
                <a:latin typeface="Times New Roman" panose="02020603050405020304" pitchFamily="18" charset="0"/>
                <a:cs typeface="Times New Roman" panose="02020603050405020304" pitchFamily="18" charset="0"/>
              </a:rPr>
              <a:t>Processor Speed : 2.40GHz</a:t>
            </a:r>
          </a:p>
          <a:p>
            <a:pPr marL="0" lvl="0" indent="0" algn="l" rtl="0">
              <a:lnSpc>
                <a:spcPct val="90000"/>
              </a:lnSpc>
              <a:spcBef>
                <a:spcPts val="1000"/>
              </a:spcBef>
              <a:spcAft>
                <a:spcPts val="0"/>
              </a:spcAft>
              <a:buClr>
                <a:schemeClr val="dk1"/>
              </a:buClr>
              <a:buSzPts val="2800"/>
              <a:buNone/>
            </a:pPr>
            <a:r>
              <a:rPr lang="en-US" sz="2400" dirty="0">
                <a:solidFill>
                  <a:schemeClr val="tx1"/>
                </a:solidFill>
                <a:latin typeface="Times New Roman" panose="02020603050405020304" pitchFamily="18" charset="0"/>
                <a:cs typeface="Times New Roman" panose="02020603050405020304" pitchFamily="18" charset="0"/>
              </a:rPr>
              <a:t>Ram Size :  8.00 GB</a:t>
            </a:r>
          </a:p>
          <a:p>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0030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CC6FD7-1282-402F-95E5-19AF221693C4}"/>
              </a:ext>
            </a:extLst>
          </p:cNvPr>
          <p:cNvSpPr txBox="1"/>
          <p:nvPr/>
        </p:nvSpPr>
        <p:spPr>
          <a:xfrm>
            <a:off x="950259" y="0"/>
            <a:ext cx="8247530" cy="1569660"/>
          </a:xfrm>
          <a:prstGeom prst="rect">
            <a:avLst/>
          </a:prstGeom>
          <a:noFill/>
        </p:spPr>
        <p:txBody>
          <a:bodyPr wrap="square" rtlCol="0">
            <a:spAutoFit/>
          </a:bodyPr>
          <a:lstStyle/>
          <a:p>
            <a:endParaRPr lang="en-US" sz="4800" dirty="0">
              <a:latin typeface="Algerian" panose="04020705040A02060702" pitchFamily="82" charset="0"/>
              <a:ea typeface="Times New Roman"/>
              <a:cs typeface="Times New Roman"/>
              <a:sym typeface="Times New Roman"/>
            </a:endParaRPr>
          </a:p>
          <a:p>
            <a:r>
              <a:rPr lang="en-US" sz="4800" dirty="0">
                <a:latin typeface="Algerian" panose="04020705040A02060702" pitchFamily="82" charset="0"/>
                <a:ea typeface="Times New Roman"/>
                <a:cs typeface="Times New Roman"/>
                <a:sym typeface="Times New Roman"/>
              </a:rPr>
              <a:t>Software Requirement</a:t>
            </a:r>
          </a:p>
        </p:txBody>
      </p:sp>
      <p:sp>
        <p:nvSpPr>
          <p:cNvPr id="3" name="TextBox 2">
            <a:extLst>
              <a:ext uri="{FF2B5EF4-FFF2-40B4-BE49-F238E27FC236}">
                <a16:creationId xmlns:a16="http://schemas.microsoft.com/office/drawing/2014/main" id="{720B52B5-7812-45F1-B21D-954121BA4CD6}"/>
              </a:ext>
            </a:extLst>
          </p:cNvPr>
          <p:cNvSpPr txBox="1"/>
          <p:nvPr/>
        </p:nvSpPr>
        <p:spPr>
          <a:xfrm>
            <a:off x="950259" y="2304076"/>
            <a:ext cx="8588189" cy="3060325"/>
          </a:xfrm>
          <a:prstGeom prst="rect">
            <a:avLst/>
          </a:prstGeom>
          <a:noFill/>
        </p:spPr>
        <p:txBody>
          <a:bodyPr wrap="square" rtlCol="0">
            <a:spAutoFit/>
          </a:bodyPr>
          <a:lstStyle/>
          <a:p>
            <a:pPr marL="0" lvl="0" indent="0" algn="l" rtl="0">
              <a:lnSpc>
                <a:spcPct val="90000"/>
              </a:lnSpc>
              <a:spcBef>
                <a:spcPts val="0"/>
              </a:spcBef>
              <a:spcAft>
                <a:spcPts val="0"/>
              </a:spcAft>
              <a:buClr>
                <a:srgbClr val="000000"/>
              </a:buClr>
              <a:buSzPts val="2800"/>
              <a:buNone/>
            </a:pPr>
            <a:endParaRPr lang="en-US" sz="2400" b="0" i="0" u="none" strike="noStrik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Clr>
                <a:srgbClr val="000000"/>
              </a:buClr>
              <a:buSzPts val="2800"/>
              <a:buNone/>
            </a:pPr>
            <a:r>
              <a:rPr lang="en-US" sz="2400" b="0" i="0" u="none" strike="noStrike" dirty="0">
                <a:solidFill>
                  <a:srgbClr val="000000"/>
                </a:solidFill>
                <a:latin typeface="Times New Roman" panose="02020603050405020304" pitchFamily="18" charset="0"/>
                <a:ea typeface="Times New Roman"/>
                <a:cs typeface="Times New Roman" panose="02020603050405020304" pitchFamily="18" charset="0"/>
                <a:sym typeface="Times New Roman"/>
              </a:rPr>
              <a:t>Operating system : Windows 10</a:t>
            </a:r>
            <a:endParaRPr lang="en-US" sz="24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000000"/>
              </a:buClr>
              <a:buSzPts val="2800"/>
              <a:buNone/>
            </a:pPr>
            <a:r>
              <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rPr>
              <a:t>Application Server : Java (NetBeans)</a:t>
            </a:r>
            <a:endParaRPr lang="en-US" sz="24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000000"/>
              </a:buClr>
              <a:buSzPts val="2800"/>
              <a:buNone/>
            </a:pPr>
            <a:r>
              <a:rPr lang="en-US" sz="2400" b="0" i="0" u="none" strike="noStrike" dirty="0">
                <a:solidFill>
                  <a:srgbClr val="000000"/>
                </a:solidFill>
                <a:latin typeface="Times New Roman" panose="02020603050405020304" pitchFamily="18" charset="0"/>
                <a:ea typeface="Times New Roman"/>
                <a:cs typeface="Times New Roman" panose="02020603050405020304" pitchFamily="18" charset="0"/>
                <a:sym typeface="Times New Roman"/>
              </a:rPr>
              <a:t>Front end : JAVA</a:t>
            </a:r>
            <a:endParaRPr lang="en-US" sz="2400"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rgbClr val="000000"/>
              </a:buClr>
              <a:buSzPts val="2800"/>
              <a:buNone/>
            </a:pPr>
            <a:r>
              <a:rPr lang="en-US" sz="2400" b="0" i="0" u="none" strike="noStrike" dirty="0">
                <a:solidFill>
                  <a:srgbClr val="000000"/>
                </a:solidFill>
                <a:latin typeface="Times New Roman" panose="02020603050405020304" pitchFamily="18" charset="0"/>
                <a:ea typeface="Times New Roman"/>
                <a:cs typeface="Times New Roman" panose="02020603050405020304" pitchFamily="18" charset="0"/>
                <a:sym typeface="Times New Roman"/>
              </a:rPr>
              <a:t>Database connectivity : XAMPP (MYSQL Console</a:t>
            </a:r>
            <a:r>
              <a:rPr lang="en-US" sz="2400" dirty="0">
                <a:solidFill>
                  <a:srgbClr val="000000"/>
                </a:solidFill>
                <a:latin typeface="Times New Roman" panose="02020603050405020304" pitchFamily="18" charset="0"/>
                <a:ea typeface="Times New Roman"/>
                <a:cs typeface="Times New Roman" panose="02020603050405020304" pitchFamily="18" charset="0"/>
                <a:sym typeface="Times New Roman"/>
              </a:rPr>
              <a:t>)</a:t>
            </a:r>
          </a:p>
          <a:p>
            <a:pPr marL="0" lvl="0" indent="0" algn="l" rtl="0">
              <a:lnSpc>
                <a:spcPct val="90000"/>
              </a:lnSpc>
              <a:spcBef>
                <a:spcPts val="1000"/>
              </a:spcBef>
              <a:spcAft>
                <a:spcPts val="0"/>
              </a:spcAft>
              <a:buClr>
                <a:srgbClr val="000000"/>
              </a:buClr>
              <a:buSzPts val="2800"/>
              <a:buNone/>
            </a:pPr>
            <a:endParaRPr lang="en-US" sz="2400" dirty="0">
              <a:solidFill>
                <a:srgbClr val="000000"/>
              </a:solidFill>
              <a:latin typeface="Times New Roman" panose="02020603050405020304" pitchFamily="18" charset="0"/>
              <a:cs typeface="Times New Roman" panose="02020603050405020304" pitchFamily="18" charset="0"/>
              <a:sym typeface="Times New Roman"/>
            </a:endParaRPr>
          </a:p>
          <a:p>
            <a:pPr marL="0" lvl="0" indent="0" algn="l" rtl="0">
              <a:lnSpc>
                <a:spcPct val="90000"/>
              </a:lnSpc>
              <a:spcBef>
                <a:spcPts val="1000"/>
              </a:spcBef>
              <a:spcAft>
                <a:spcPts val="0"/>
              </a:spcAft>
              <a:buClr>
                <a:srgbClr val="000000"/>
              </a:buClr>
              <a:buSzPts val="280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9356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2B13-8D57-4C0E-A9F4-A52A9AECDDDE}"/>
              </a:ext>
            </a:extLst>
          </p:cNvPr>
          <p:cNvSpPr>
            <a:spLocks noGrp="1"/>
          </p:cNvSpPr>
          <p:nvPr>
            <p:ph type="title"/>
          </p:nvPr>
        </p:nvSpPr>
        <p:spPr/>
        <p:txBody>
          <a:bodyPr/>
          <a:lstStyle/>
          <a:p>
            <a:r>
              <a:rPr lang="en-IN" dirty="0">
                <a:latin typeface="Algerian" panose="04020705040A02060702" pitchFamily="82" charset="0"/>
              </a:rPr>
              <a:t>CONTENT IN PROJECT</a:t>
            </a:r>
          </a:p>
        </p:txBody>
      </p:sp>
      <p:sp>
        <p:nvSpPr>
          <p:cNvPr id="3" name="Content Placeholder 2">
            <a:extLst>
              <a:ext uri="{FF2B5EF4-FFF2-40B4-BE49-F238E27FC236}">
                <a16:creationId xmlns:a16="http://schemas.microsoft.com/office/drawing/2014/main" id="{50B4EDC8-7224-480C-97C4-A262BF06F214}"/>
              </a:ext>
            </a:extLst>
          </p:cNvPr>
          <p:cNvSpPr>
            <a:spLocks noGrp="1"/>
          </p:cNvSpPr>
          <p:nvPr>
            <p:ph idx="1"/>
          </p:nvPr>
        </p:nvSpPr>
        <p:spPr/>
        <p:txBody>
          <a:bodyPr>
            <a:normAutofit fontScale="92500" lnSpcReduction="20000"/>
          </a:bodyPr>
          <a:lstStyle/>
          <a:p>
            <a:pPr marL="342900" lvl="0" indent="-342900" algn="just">
              <a:lnSpc>
                <a:spcPct val="107000"/>
              </a:lnSpc>
              <a:spcAft>
                <a:spcPts val="800"/>
              </a:spcAft>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Welcome Frame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Home Frame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About Us Frame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Contact Us Frame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Login Frame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Admin Frame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Stock Management Frame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Order Frame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Feedback Frame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5805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E8D3F5-2A0E-4376-A4A7-7ECC6B8661CE}"/>
              </a:ext>
            </a:extLst>
          </p:cNvPr>
          <p:cNvSpPr txBox="1"/>
          <p:nvPr/>
        </p:nvSpPr>
        <p:spPr>
          <a:xfrm>
            <a:off x="1122825" y="1015393"/>
            <a:ext cx="5955957" cy="830997"/>
          </a:xfrm>
          <a:prstGeom prst="rect">
            <a:avLst/>
          </a:prstGeom>
          <a:noFill/>
        </p:spPr>
        <p:txBody>
          <a:bodyPr wrap="square" rtlCol="0">
            <a:spAutoFit/>
          </a:bodyPr>
          <a:lstStyle/>
          <a:p>
            <a:r>
              <a:rPr lang="en-US" sz="4800" dirty="0">
                <a:latin typeface="Algerian" panose="04020705040A02060702" pitchFamily="82" charset="0"/>
                <a:ea typeface="Times New Roman"/>
                <a:cs typeface="Times New Roman"/>
                <a:sym typeface="Times New Roman"/>
              </a:rPr>
              <a:t>Objective</a:t>
            </a:r>
            <a:endParaRPr lang="en-IN" sz="4800" dirty="0"/>
          </a:p>
        </p:txBody>
      </p:sp>
      <p:sp>
        <p:nvSpPr>
          <p:cNvPr id="3" name="TextBox 2">
            <a:extLst>
              <a:ext uri="{FF2B5EF4-FFF2-40B4-BE49-F238E27FC236}">
                <a16:creationId xmlns:a16="http://schemas.microsoft.com/office/drawing/2014/main" id="{730D8D85-47D0-4650-9A6F-A431836ACC11}"/>
              </a:ext>
            </a:extLst>
          </p:cNvPr>
          <p:cNvSpPr txBox="1"/>
          <p:nvPr/>
        </p:nvSpPr>
        <p:spPr>
          <a:xfrm>
            <a:off x="1122825" y="2233414"/>
            <a:ext cx="9786551" cy="3111621"/>
          </a:xfrm>
          <a:prstGeom prst="rect">
            <a:avLst/>
          </a:prstGeom>
          <a:noFill/>
        </p:spPr>
        <p:txBody>
          <a:bodyPr wrap="square" rtlCol="0">
            <a:spAutoFit/>
          </a:bodyPr>
          <a:lstStyle/>
          <a:p>
            <a:pPr algn="just"/>
            <a:r>
              <a:rPr lang="en-US" sz="2400" i="0" dirty="0">
                <a:solidFill>
                  <a:srgbClr val="24292F"/>
                </a:solidFill>
                <a:effectLst/>
                <a:latin typeface="Times New Roman" panose="02020603050405020304" pitchFamily="18" charset="0"/>
                <a:cs typeface="Times New Roman" panose="02020603050405020304" pitchFamily="18" charset="0"/>
              </a:rPr>
              <a:t>This objective of the project is </a:t>
            </a:r>
          </a:p>
          <a:p>
            <a:pPr algn="just"/>
            <a:endParaRPr lang="en-US" sz="2400" i="0" dirty="0">
              <a:solidFill>
                <a:srgbClr val="24292F"/>
              </a:solidFill>
              <a:effectLst/>
              <a:latin typeface="Times New Roman" panose="02020603050405020304" pitchFamily="18" charset="0"/>
              <a:cs typeface="Times New Roman" panose="02020603050405020304" pitchFamily="18" charset="0"/>
            </a:endParaRPr>
          </a:p>
          <a:p>
            <a:pPr marL="342900" lvl="0" indent="-342900">
              <a:lnSpc>
                <a:spcPct val="115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To update current canteen systems.</a:t>
            </a:r>
          </a:p>
          <a:p>
            <a:pPr marL="342900" lvl="0" indent="-342900">
              <a:lnSpc>
                <a:spcPct val="115000"/>
              </a:lnSpc>
              <a:buFont typeface="Wingdings" panose="05000000000000000000" pitchFamily="2"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To update current canteen systems.</a:t>
            </a:r>
          </a:p>
          <a:p>
            <a:pPr marL="342900" lvl="0" indent="-342900">
              <a:lnSpc>
                <a:spcPct val="115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To simplify and make it easier to manage.</a:t>
            </a:r>
          </a:p>
          <a:p>
            <a:pPr marL="342900" lvl="0" indent="-342900">
              <a:lnSpc>
                <a:spcPct val="115000"/>
              </a:lnSpc>
              <a:buFont typeface="Wingdings" panose="05000000000000000000" pitchFamily="2"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To control every records of canteen.</a:t>
            </a:r>
          </a:p>
          <a:p>
            <a:pPr marL="342900" lvl="0" indent="-342900">
              <a:lnSpc>
                <a:spcPct val="115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To manage all the stock.</a:t>
            </a:r>
          </a:p>
          <a:p>
            <a:pPr marL="342900" lvl="0" indent="-342900">
              <a:lnSpc>
                <a:spcPct val="115000"/>
              </a:lnSpc>
              <a:buFont typeface="Wingdings" panose="05000000000000000000" pitchFamily="2"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To check or view every details of canteen.</a:t>
            </a:r>
            <a:endParaRPr lang="en-US" sz="2400" i="0" dirty="0">
              <a:solidFill>
                <a:srgbClr val="24292F"/>
              </a:solidFill>
              <a:effectLst/>
              <a:latin typeface="Times New Roman" panose="02020603050405020304" pitchFamily="18" charset="0"/>
              <a:cs typeface="Times New Roman" panose="02020603050405020304" pitchFamily="18" charset="0"/>
            </a:endParaRPr>
          </a:p>
          <a:p>
            <a:pPr algn="just"/>
            <a:endParaRPr lang="en-US" sz="2400" i="0" dirty="0">
              <a:solidFill>
                <a:srgbClr val="24292F"/>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6006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4B25-AD37-4416-AED0-DB3A6A4ACB39}"/>
              </a:ext>
            </a:extLst>
          </p:cNvPr>
          <p:cNvSpPr>
            <a:spLocks noGrp="1"/>
          </p:cNvSpPr>
          <p:nvPr>
            <p:ph type="title"/>
          </p:nvPr>
        </p:nvSpPr>
        <p:spPr>
          <a:xfrm>
            <a:off x="1066800" y="842903"/>
            <a:ext cx="10058400" cy="1371600"/>
          </a:xfrm>
        </p:spPr>
        <p:txBody>
          <a:bodyPr/>
          <a:lstStyle/>
          <a:p>
            <a:r>
              <a:rPr lang="en-IN" dirty="0">
                <a:latin typeface="Algerian" panose="04020705040A02060702" pitchFamily="82" charset="0"/>
              </a:rPr>
              <a:t>PURPOSE</a:t>
            </a:r>
          </a:p>
        </p:txBody>
      </p:sp>
      <p:sp>
        <p:nvSpPr>
          <p:cNvPr id="3" name="Content Placeholder 2">
            <a:extLst>
              <a:ext uri="{FF2B5EF4-FFF2-40B4-BE49-F238E27FC236}">
                <a16:creationId xmlns:a16="http://schemas.microsoft.com/office/drawing/2014/main" id="{A69A98E2-FC9D-4360-9398-A4C3D816EBB8}"/>
              </a:ext>
            </a:extLst>
          </p:cNvPr>
          <p:cNvSpPr>
            <a:spLocks noGrp="1"/>
          </p:cNvSpPr>
          <p:nvPr>
            <p:ph idx="1"/>
          </p:nvPr>
        </p:nvSpPr>
        <p:spPr>
          <a:xfrm>
            <a:off x="1066800" y="2537110"/>
            <a:ext cx="9432471" cy="3477987"/>
          </a:xfrm>
        </p:spPr>
        <p:txBody>
          <a:bodyPr>
            <a:normAutofit/>
          </a:bodyPr>
          <a:lstStyle/>
          <a:p>
            <a:pPr marL="0" indent="0" algn="just">
              <a:buNone/>
            </a:pPr>
            <a:r>
              <a:rPr lang="en-US" b="0" i="0" dirty="0">
                <a:effectLst/>
                <a:latin typeface="Times New Roman" panose="02020603050405020304" pitchFamily="18" charset="0"/>
                <a:cs typeface="Times New Roman" panose="02020603050405020304" pitchFamily="18" charset="0"/>
              </a:rPr>
              <a:t>The INGFCET Pizzeria System software is specifically designed with features to help operate and manage the canteen. </a:t>
            </a: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This system will </a:t>
            </a:r>
            <a:r>
              <a:rPr lang="en-US" i="0" dirty="0">
                <a:effectLst/>
                <a:latin typeface="Times New Roman" panose="02020603050405020304" pitchFamily="18" charset="0"/>
                <a:cs typeface="Times New Roman" panose="02020603050405020304" pitchFamily="18" charset="0"/>
              </a:rPr>
              <a:t>helps the canteen manager to manage the college canteen more effectively and efficiently by computerizing meal ordering, billing and inventory control.</a:t>
            </a:r>
          </a:p>
          <a:p>
            <a:pPr marL="0" indent="0" algn="just">
              <a:buNone/>
            </a:pPr>
            <a:r>
              <a:rPr lang="en-US" dirty="0">
                <a:latin typeface="Times New Roman" panose="02020603050405020304" pitchFamily="18" charset="0"/>
                <a:cs typeface="Times New Roman" panose="02020603050405020304" pitchFamily="18" charset="0"/>
              </a:rPr>
              <a:t>The aim of the project is to offer variety of food to college students and helps the canteen manager to manage the canteen more effectively and also save his time.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5473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spDef>
      <a:spPr/>
      <a:bodyPr/>
      <a:lstStyle/>
      <a:style>
        <a:lnRef idx="2">
          <a:schemeClr val="accent5"/>
        </a:lnRef>
        <a:fillRef idx="1">
          <a:schemeClr val="lt1"/>
        </a:fillRef>
        <a:effectRef idx="0">
          <a:schemeClr val="accent5"/>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999</TotalTime>
  <Words>1893</Words>
  <Application>Microsoft Office PowerPoint</Application>
  <PresentationFormat>Widescreen</PresentationFormat>
  <Paragraphs>237</Paragraphs>
  <Slides>27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Algerian</vt:lpstr>
      <vt:lpstr>Arial</vt:lpstr>
      <vt:lpstr>Calibri</vt:lpstr>
      <vt:lpstr>Cambria</vt:lpstr>
      <vt:lpstr>Century Gothic</vt:lpstr>
      <vt:lpstr>Garamond</vt:lpstr>
      <vt:lpstr>MV Boli</vt:lpstr>
      <vt:lpstr>Noto Sans Symbols</vt:lpstr>
      <vt:lpstr>Symbol</vt:lpstr>
      <vt:lpstr>Times New Roman</vt:lpstr>
      <vt:lpstr>Wingdings</vt:lpstr>
      <vt:lpstr>Savon</vt:lpstr>
      <vt:lpstr> Name - Ishwa Roll no – S19CSE022 Branch – CSE  Semester – 6th Sem Submitted to – Ms. Sonu Sharma </vt:lpstr>
      <vt:lpstr> INGFCET PIZZERIA </vt:lpstr>
      <vt:lpstr>INDEX</vt:lpstr>
      <vt:lpstr>PowerPoint Presentation</vt:lpstr>
      <vt:lpstr>REQUIREMENT SPECIFICATIONS</vt:lpstr>
      <vt:lpstr>PowerPoint Presentation</vt:lpstr>
      <vt:lpstr>CONTENT IN PROJECT</vt:lpstr>
      <vt:lpstr>PowerPoint Presentation</vt:lpstr>
      <vt:lpstr>PURPOSE</vt:lpstr>
      <vt:lpstr>SCOPE</vt:lpstr>
      <vt:lpstr>ADVANTAGE</vt:lpstr>
      <vt:lpstr>  </vt:lpstr>
      <vt:lpstr>WELCOME PAGE</vt:lpstr>
      <vt:lpstr>HOME PAGE</vt:lpstr>
      <vt:lpstr>ABOUT US PAGE</vt:lpstr>
      <vt:lpstr>HOME PAGE</vt:lpstr>
      <vt:lpstr>CONTACT US PAGE</vt:lpstr>
      <vt:lpstr>HOME PAGE</vt:lpstr>
      <vt:lpstr>Login</vt:lpstr>
      <vt:lpstr>ADMIN</vt:lpstr>
      <vt:lpstr>STOCK MANAGEMENT PAGE</vt:lpstr>
      <vt:lpstr>FEEDBACK</vt:lpstr>
      <vt:lpstr>Order</vt:lpstr>
      <vt:lpstr>CONCLUSION</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Ishwa Roll no – S19CSE022 Roll no – 19035004026 Branch – CSE  Semester – 6th sem Subject – Project - IV Submitted to – MS. SONU Mam</dc:title>
  <dc:creator>Ishwa Ishwa</dc:creator>
  <cp:lastModifiedBy>Ishwa Ishwa</cp:lastModifiedBy>
  <cp:revision>37</cp:revision>
  <dcterms:created xsi:type="dcterms:W3CDTF">2022-03-22T15:05:52Z</dcterms:created>
  <dcterms:modified xsi:type="dcterms:W3CDTF">2022-07-16T15:35:44Z</dcterms:modified>
</cp:coreProperties>
</file>